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66" r:id="rId2"/>
    <p:sldId id="257" r:id="rId3"/>
    <p:sldId id="258" r:id="rId4"/>
    <p:sldId id="267" r:id="rId5"/>
    <p:sldId id="268" r:id="rId6"/>
    <p:sldId id="269" r:id="rId7"/>
    <p:sldId id="260" r:id="rId8"/>
    <p:sldId id="270" r:id="rId9"/>
    <p:sldId id="261" r:id="rId10"/>
    <p:sldId id="262" r:id="rId11"/>
    <p:sldId id="263" r:id="rId12"/>
    <p:sldId id="271" r:id="rId13"/>
    <p:sldId id="264" r:id="rId14"/>
    <p:sldId id="273" r:id="rId15"/>
    <p:sldId id="274"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2DFD0"/>
    <a:srgbClr val="5D5D5D"/>
    <a:srgbClr val="86CA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89880"/>
  </p:normalViewPr>
  <p:slideViewPr>
    <p:cSldViewPr snapToGrid="0" snapToObjects="1">
      <p:cViewPr varScale="1">
        <p:scale>
          <a:sx n="115" d="100"/>
          <a:sy n="115" d="100"/>
        </p:scale>
        <p:origin x="103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6162A-2BFC-8443-BD9D-71F900212AFD}" type="datetimeFigureOut">
              <a:rPr lang="en-US" smtClean="0"/>
              <a:t>12/16/18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1C2C3B-65F7-3149-ABE0-23EC2408D882}" type="slidenum">
              <a:rPr lang="en-US" smtClean="0"/>
              <a:t>‹#›</a:t>
            </a:fld>
            <a:endParaRPr lang="en-US"/>
          </a:p>
        </p:txBody>
      </p:sp>
    </p:spTree>
    <p:extLst>
      <p:ext uri="{BB962C8B-B14F-4D97-AF65-F5344CB8AC3E}">
        <p14:creationId xmlns:p14="http://schemas.microsoft.com/office/powerpoint/2010/main" val="151154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75945A7-1B41-4B4D-8BE5-0372B9550852}" type="slidenum">
              <a:rPr lang="en-US" smtClean="0"/>
              <a:t>1</a:t>
            </a:fld>
            <a:endParaRPr lang="en-US"/>
          </a:p>
        </p:txBody>
      </p:sp>
    </p:spTree>
    <p:extLst>
      <p:ext uri="{BB962C8B-B14F-4D97-AF65-F5344CB8AC3E}">
        <p14:creationId xmlns:p14="http://schemas.microsoft.com/office/powerpoint/2010/main" val="9645291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1C2C3B-65F7-3149-ABE0-23EC2408D882}" type="slidenum">
              <a:rPr lang="en-US" smtClean="0"/>
              <a:t>14</a:t>
            </a:fld>
            <a:endParaRPr lang="en-US"/>
          </a:p>
        </p:txBody>
      </p:sp>
    </p:spTree>
    <p:extLst>
      <p:ext uri="{BB962C8B-B14F-4D97-AF65-F5344CB8AC3E}">
        <p14:creationId xmlns:p14="http://schemas.microsoft.com/office/powerpoint/2010/main" val="18957829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1C2C3B-65F7-3149-ABE0-23EC2408D882}" type="slidenum">
              <a:rPr lang="en-US" smtClean="0"/>
              <a:t>15</a:t>
            </a:fld>
            <a:endParaRPr lang="en-US"/>
          </a:p>
        </p:txBody>
      </p:sp>
    </p:spTree>
    <p:extLst>
      <p:ext uri="{BB962C8B-B14F-4D97-AF65-F5344CB8AC3E}">
        <p14:creationId xmlns:p14="http://schemas.microsoft.com/office/powerpoint/2010/main" val="303341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1C2C3B-65F7-3149-ABE0-23EC2408D882}" type="slidenum">
              <a:rPr lang="en-US" smtClean="0"/>
              <a:t>16</a:t>
            </a:fld>
            <a:endParaRPr lang="en-US"/>
          </a:p>
        </p:txBody>
      </p:sp>
    </p:spTree>
    <p:extLst>
      <p:ext uri="{BB962C8B-B14F-4D97-AF65-F5344CB8AC3E}">
        <p14:creationId xmlns:p14="http://schemas.microsoft.com/office/powerpoint/2010/main" val="368064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1C2C3B-65F7-3149-ABE0-23EC2408D882}" type="slidenum">
              <a:rPr lang="en-US" smtClean="0"/>
              <a:t>2</a:t>
            </a:fld>
            <a:endParaRPr lang="en-US"/>
          </a:p>
        </p:txBody>
      </p:sp>
    </p:spTree>
    <p:extLst>
      <p:ext uri="{BB962C8B-B14F-4D97-AF65-F5344CB8AC3E}">
        <p14:creationId xmlns:p14="http://schemas.microsoft.com/office/powerpoint/2010/main" val="943624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1C2C3B-65F7-3149-ABE0-23EC2408D882}" type="slidenum">
              <a:rPr lang="en-US" smtClean="0"/>
              <a:t>4</a:t>
            </a:fld>
            <a:endParaRPr lang="en-US"/>
          </a:p>
        </p:txBody>
      </p:sp>
    </p:spTree>
    <p:extLst>
      <p:ext uri="{BB962C8B-B14F-4D97-AF65-F5344CB8AC3E}">
        <p14:creationId xmlns:p14="http://schemas.microsoft.com/office/powerpoint/2010/main" val="956977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1C2C3B-65F7-3149-ABE0-23EC2408D882}" type="slidenum">
              <a:rPr lang="en-US" smtClean="0"/>
              <a:t>6</a:t>
            </a:fld>
            <a:endParaRPr lang="en-US"/>
          </a:p>
        </p:txBody>
      </p:sp>
    </p:spTree>
    <p:extLst>
      <p:ext uri="{BB962C8B-B14F-4D97-AF65-F5344CB8AC3E}">
        <p14:creationId xmlns:p14="http://schemas.microsoft.com/office/powerpoint/2010/main" val="17903187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1C2C3B-65F7-3149-ABE0-23EC2408D882}" type="slidenum">
              <a:rPr lang="en-US" smtClean="0"/>
              <a:t>7</a:t>
            </a:fld>
            <a:endParaRPr lang="en-US"/>
          </a:p>
        </p:txBody>
      </p:sp>
    </p:spTree>
    <p:extLst>
      <p:ext uri="{BB962C8B-B14F-4D97-AF65-F5344CB8AC3E}">
        <p14:creationId xmlns:p14="http://schemas.microsoft.com/office/powerpoint/2010/main" val="5064492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1C2C3B-65F7-3149-ABE0-23EC2408D882}" type="slidenum">
              <a:rPr lang="en-US" smtClean="0"/>
              <a:t>8</a:t>
            </a:fld>
            <a:endParaRPr lang="en-US"/>
          </a:p>
        </p:txBody>
      </p:sp>
    </p:spTree>
    <p:extLst>
      <p:ext uri="{BB962C8B-B14F-4D97-AF65-F5344CB8AC3E}">
        <p14:creationId xmlns:p14="http://schemas.microsoft.com/office/powerpoint/2010/main" val="3085593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1C2C3B-65F7-3149-ABE0-23EC2408D882}" type="slidenum">
              <a:rPr lang="en-US" smtClean="0"/>
              <a:t>9</a:t>
            </a:fld>
            <a:endParaRPr lang="en-US"/>
          </a:p>
        </p:txBody>
      </p:sp>
    </p:spTree>
    <p:extLst>
      <p:ext uri="{BB962C8B-B14F-4D97-AF65-F5344CB8AC3E}">
        <p14:creationId xmlns:p14="http://schemas.microsoft.com/office/powerpoint/2010/main" val="1128868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1C2C3B-65F7-3149-ABE0-23EC2408D882}" type="slidenum">
              <a:rPr lang="en-US" smtClean="0"/>
              <a:t>10</a:t>
            </a:fld>
            <a:endParaRPr lang="en-US"/>
          </a:p>
        </p:txBody>
      </p:sp>
    </p:spTree>
    <p:extLst>
      <p:ext uri="{BB962C8B-B14F-4D97-AF65-F5344CB8AC3E}">
        <p14:creationId xmlns:p14="http://schemas.microsoft.com/office/powerpoint/2010/main" val="16038817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1C2C3B-65F7-3149-ABE0-23EC2408D882}" type="slidenum">
              <a:rPr lang="en-US" smtClean="0"/>
              <a:t>13</a:t>
            </a:fld>
            <a:endParaRPr lang="en-US"/>
          </a:p>
        </p:txBody>
      </p:sp>
    </p:spTree>
    <p:extLst>
      <p:ext uri="{BB962C8B-B14F-4D97-AF65-F5344CB8AC3E}">
        <p14:creationId xmlns:p14="http://schemas.microsoft.com/office/powerpoint/2010/main" val="1226060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81FC8CB-3262-1E44-9D3E-F1EC6DFD7BFB}" type="datetimeFigureOut">
              <a:rPr lang="en-US" smtClean="0"/>
              <a:t>12/16/18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3ED6EC-E428-2B40-BC95-788EFAB07380}" type="slidenum">
              <a:rPr lang="en-US" smtClean="0"/>
              <a:t>‹#›</a:t>
            </a:fld>
            <a:endParaRPr lang="en-US"/>
          </a:p>
        </p:txBody>
      </p:sp>
    </p:spTree>
    <p:extLst>
      <p:ext uri="{BB962C8B-B14F-4D97-AF65-F5344CB8AC3E}">
        <p14:creationId xmlns:p14="http://schemas.microsoft.com/office/powerpoint/2010/main" val="594628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1FC8CB-3262-1E44-9D3E-F1EC6DFD7BFB}" type="datetimeFigureOut">
              <a:rPr lang="en-US" smtClean="0"/>
              <a:t>12/16/18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3ED6EC-E428-2B40-BC95-788EFAB07380}" type="slidenum">
              <a:rPr lang="en-US" smtClean="0"/>
              <a:t>‹#›</a:t>
            </a:fld>
            <a:endParaRPr lang="en-US"/>
          </a:p>
        </p:txBody>
      </p:sp>
    </p:spTree>
    <p:extLst>
      <p:ext uri="{BB962C8B-B14F-4D97-AF65-F5344CB8AC3E}">
        <p14:creationId xmlns:p14="http://schemas.microsoft.com/office/powerpoint/2010/main" val="19129020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1FC8CB-3262-1E44-9D3E-F1EC6DFD7BFB}" type="datetimeFigureOut">
              <a:rPr lang="en-US" smtClean="0"/>
              <a:t>12/16/18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3ED6EC-E428-2B40-BC95-788EFAB07380}" type="slidenum">
              <a:rPr lang="en-US" smtClean="0"/>
              <a:t>‹#›</a:t>
            </a:fld>
            <a:endParaRPr lang="en-US"/>
          </a:p>
        </p:txBody>
      </p:sp>
    </p:spTree>
    <p:extLst>
      <p:ext uri="{BB962C8B-B14F-4D97-AF65-F5344CB8AC3E}">
        <p14:creationId xmlns:p14="http://schemas.microsoft.com/office/powerpoint/2010/main" val="167781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1FC8CB-3262-1E44-9D3E-F1EC6DFD7BFB}" type="datetimeFigureOut">
              <a:rPr lang="en-US" smtClean="0"/>
              <a:t>12/16/18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3ED6EC-E428-2B40-BC95-788EFAB07380}" type="slidenum">
              <a:rPr lang="en-US" smtClean="0"/>
              <a:t>‹#›</a:t>
            </a:fld>
            <a:endParaRPr lang="en-US"/>
          </a:p>
        </p:txBody>
      </p:sp>
    </p:spTree>
    <p:extLst>
      <p:ext uri="{BB962C8B-B14F-4D97-AF65-F5344CB8AC3E}">
        <p14:creationId xmlns:p14="http://schemas.microsoft.com/office/powerpoint/2010/main" val="10732572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1FC8CB-3262-1E44-9D3E-F1EC6DFD7BFB}" type="datetimeFigureOut">
              <a:rPr lang="en-US" smtClean="0"/>
              <a:t>12/16/18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3ED6EC-E428-2B40-BC95-788EFAB07380}" type="slidenum">
              <a:rPr lang="en-US" smtClean="0"/>
              <a:t>‹#›</a:t>
            </a:fld>
            <a:endParaRPr lang="en-US"/>
          </a:p>
        </p:txBody>
      </p:sp>
    </p:spTree>
    <p:extLst>
      <p:ext uri="{BB962C8B-B14F-4D97-AF65-F5344CB8AC3E}">
        <p14:creationId xmlns:p14="http://schemas.microsoft.com/office/powerpoint/2010/main" val="1874236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81FC8CB-3262-1E44-9D3E-F1EC6DFD7BFB}" type="datetimeFigureOut">
              <a:rPr lang="en-US" smtClean="0"/>
              <a:t>12/16/18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3ED6EC-E428-2B40-BC95-788EFAB07380}" type="slidenum">
              <a:rPr lang="en-US" smtClean="0"/>
              <a:t>‹#›</a:t>
            </a:fld>
            <a:endParaRPr lang="en-US"/>
          </a:p>
        </p:txBody>
      </p:sp>
    </p:spTree>
    <p:extLst>
      <p:ext uri="{BB962C8B-B14F-4D97-AF65-F5344CB8AC3E}">
        <p14:creationId xmlns:p14="http://schemas.microsoft.com/office/powerpoint/2010/main" val="9955951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81FC8CB-3262-1E44-9D3E-F1EC6DFD7BFB}" type="datetimeFigureOut">
              <a:rPr lang="en-US" smtClean="0"/>
              <a:t>12/16/18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23ED6EC-E428-2B40-BC95-788EFAB07380}" type="slidenum">
              <a:rPr lang="en-US" smtClean="0"/>
              <a:t>‹#›</a:t>
            </a:fld>
            <a:endParaRPr lang="en-US"/>
          </a:p>
        </p:txBody>
      </p:sp>
    </p:spTree>
    <p:extLst>
      <p:ext uri="{BB962C8B-B14F-4D97-AF65-F5344CB8AC3E}">
        <p14:creationId xmlns:p14="http://schemas.microsoft.com/office/powerpoint/2010/main" val="1922356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81FC8CB-3262-1E44-9D3E-F1EC6DFD7BFB}" type="datetimeFigureOut">
              <a:rPr lang="en-US" smtClean="0"/>
              <a:t>12/16/18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23ED6EC-E428-2B40-BC95-788EFAB07380}" type="slidenum">
              <a:rPr lang="en-US" smtClean="0"/>
              <a:t>‹#›</a:t>
            </a:fld>
            <a:endParaRPr lang="en-US"/>
          </a:p>
        </p:txBody>
      </p:sp>
    </p:spTree>
    <p:extLst>
      <p:ext uri="{BB962C8B-B14F-4D97-AF65-F5344CB8AC3E}">
        <p14:creationId xmlns:p14="http://schemas.microsoft.com/office/powerpoint/2010/main" val="162209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1FC8CB-3262-1E44-9D3E-F1EC6DFD7BFB}" type="datetimeFigureOut">
              <a:rPr lang="en-US" smtClean="0"/>
              <a:t>12/16/18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23ED6EC-E428-2B40-BC95-788EFAB07380}" type="slidenum">
              <a:rPr lang="en-US" smtClean="0"/>
              <a:t>‹#›</a:t>
            </a:fld>
            <a:endParaRPr lang="en-US"/>
          </a:p>
        </p:txBody>
      </p:sp>
    </p:spTree>
    <p:extLst>
      <p:ext uri="{BB962C8B-B14F-4D97-AF65-F5344CB8AC3E}">
        <p14:creationId xmlns:p14="http://schemas.microsoft.com/office/powerpoint/2010/main" val="1101847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1FC8CB-3262-1E44-9D3E-F1EC6DFD7BFB}" type="datetimeFigureOut">
              <a:rPr lang="en-US" smtClean="0"/>
              <a:t>12/16/18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3ED6EC-E428-2B40-BC95-788EFAB07380}" type="slidenum">
              <a:rPr lang="en-US" smtClean="0"/>
              <a:t>‹#›</a:t>
            </a:fld>
            <a:endParaRPr lang="en-US"/>
          </a:p>
        </p:txBody>
      </p:sp>
    </p:spTree>
    <p:extLst>
      <p:ext uri="{BB962C8B-B14F-4D97-AF65-F5344CB8AC3E}">
        <p14:creationId xmlns:p14="http://schemas.microsoft.com/office/powerpoint/2010/main" val="1006621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1FC8CB-3262-1E44-9D3E-F1EC6DFD7BFB}" type="datetimeFigureOut">
              <a:rPr lang="en-US" smtClean="0"/>
              <a:t>12/16/18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3ED6EC-E428-2B40-BC95-788EFAB07380}" type="slidenum">
              <a:rPr lang="en-US" smtClean="0"/>
              <a:t>‹#›</a:t>
            </a:fld>
            <a:endParaRPr lang="en-US"/>
          </a:p>
        </p:txBody>
      </p:sp>
    </p:spTree>
    <p:extLst>
      <p:ext uri="{BB962C8B-B14F-4D97-AF65-F5344CB8AC3E}">
        <p14:creationId xmlns:p14="http://schemas.microsoft.com/office/powerpoint/2010/main" val="4031103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1FC8CB-3262-1E44-9D3E-F1EC6DFD7BFB}" type="datetimeFigureOut">
              <a:rPr lang="en-US" smtClean="0"/>
              <a:t>12/16/18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3ED6EC-E428-2B40-BC95-788EFAB07380}" type="slidenum">
              <a:rPr lang="en-US" smtClean="0"/>
              <a:t>‹#›</a:t>
            </a:fld>
            <a:endParaRPr lang="en-US"/>
          </a:p>
        </p:txBody>
      </p:sp>
    </p:spTree>
    <p:extLst>
      <p:ext uri="{BB962C8B-B14F-4D97-AF65-F5344CB8AC3E}">
        <p14:creationId xmlns:p14="http://schemas.microsoft.com/office/powerpoint/2010/main" val="9297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D5D5D"/>
        </a:solidFill>
        <a:effectLst/>
      </p:bgPr>
    </p:bg>
    <p:spTree>
      <p:nvGrpSpPr>
        <p:cNvPr id="1" name=""/>
        <p:cNvGrpSpPr/>
        <p:nvPr/>
      </p:nvGrpSpPr>
      <p:grpSpPr>
        <a:xfrm>
          <a:off x="0" y="0"/>
          <a:ext cx="0" cy="0"/>
          <a:chOff x="0" y="0"/>
          <a:chExt cx="0" cy="0"/>
        </a:xfrm>
      </p:grpSpPr>
      <p:grpSp>
        <p:nvGrpSpPr>
          <p:cNvPr id="11" name="Group 10"/>
          <p:cNvGrpSpPr/>
          <p:nvPr/>
        </p:nvGrpSpPr>
        <p:grpSpPr>
          <a:xfrm>
            <a:off x="0" y="0"/>
            <a:ext cx="12174010" cy="6858000"/>
            <a:chOff x="0" y="0"/>
            <a:chExt cx="12174010" cy="6858000"/>
          </a:xfrm>
        </p:grpSpPr>
        <p:pic>
          <p:nvPicPr>
            <p:cNvPr id="8" name="Picture 7"/>
            <p:cNvPicPr>
              <a:picLocks noChangeAspect="1"/>
            </p:cNvPicPr>
            <p:nvPr/>
          </p:nvPicPr>
          <p:blipFill>
            <a:blip r:embed="rId3"/>
            <a:stretch>
              <a:fillRect/>
            </a:stretch>
          </p:blipFill>
          <p:spPr>
            <a:xfrm>
              <a:off x="0" y="0"/>
              <a:ext cx="6858000" cy="6858000"/>
            </a:xfrm>
            <a:prstGeom prst="rect">
              <a:avLst/>
            </a:prstGeom>
          </p:spPr>
        </p:pic>
        <p:pic>
          <p:nvPicPr>
            <p:cNvPr id="10" name="Picture 9"/>
            <p:cNvPicPr>
              <a:picLocks noChangeAspect="1"/>
            </p:cNvPicPr>
            <p:nvPr/>
          </p:nvPicPr>
          <p:blipFill rotWithShape="1">
            <a:blip r:embed="rId3"/>
            <a:srcRect l="33689" r="40424"/>
            <a:stretch/>
          </p:blipFill>
          <p:spPr>
            <a:xfrm>
              <a:off x="9801341" y="0"/>
              <a:ext cx="2372669" cy="6858000"/>
            </a:xfrm>
            <a:prstGeom prst="rect">
              <a:avLst/>
            </a:prstGeom>
          </p:spPr>
        </p:pic>
        <p:pic>
          <p:nvPicPr>
            <p:cNvPr id="9" name="Picture 8"/>
            <p:cNvPicPr>
              <a:picLocks noChangeAspect="1"/>
            </p:cNvPicPr>
            <p:nvPr/>
          </p:nvPicPr>
          <p:blipFill rotWithShape="1">
            <a:blip r:embed="rId3"/>
            <a:srcRect l="33689"/>
            <a:stretch/>
          </p:blipFill>
          <p:spPr>
            <a:xfrm>
              <a:off x="5527153" y="0"/>
              <a:ext cx="6077712" cy="6858000"/>
            </a:xfrm>
            <a:prstGeom prst="rect">
              <a:avLst/>
            </a:prstGeom>
          </p:spPr>
        </p:pic>
      </p:grpSp>
      <p:sp>
        <p:nvSpPr>
          <p:cNvPr id="7" name="Rectangle 6"/>
          <p:cNvSpPr/>
          <p:nvPr/>
        </p:nvSpPr>
        <p:spPr>
          <a:xfrm>
            <a:off x="4486656" y="389673"/>
            <a:ext cx="7705344" cy="53199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454298" y="1304610"/>
            <a:ext cx="9144000" cy="2387600"/>
          </a:xfrm>
        </p:spPr>
        <p:txBody>
          <a:bodyPr>
            <a:normAutofit/>
          </a:bodyPr>
          <a:lstStyle/>
          <a:p>
            <a:pPr algn="l"/>
            <a:r>
              <a:rPr lang="en-GB" b="1" dirty="0" smtClean="0">
                <a:solidFill>
                  <a:srgbClr val="5D5D5D"/>
                </a:solidFill>
                <a:latin typeface="Andale Mono" charset="0"/>
                <a:ea typeface="Andale Mono" charset="0"/>
                <a:cs typeface="Andale Mono" charset="0"/>
              </a:rPr>
              <a:t>PARKING SPOTS</a:t>
            </a:r>
            <a:br>
              <a:rPr lang="en-GB" b="1" dirty="0" smtClean="0">
                <a:solidFill>
                  <a:srgbClr val="5D5D5D"/>
                </a:solidFill>
                <a:latin typeface="Andale Mono" charset="0"/>
                <a:ea typeface="Andale Mono" charset="0"/>
                <a:cs typeface="Andale Mono" charset="0"/>
              </a:rPr>
            </a:br>
            <a:r>
              <a:rPr lang="en-GB" b="1" dirty="0" smtClean="0">
                <a:solidFill>
                  <a:srgbClr val="5D5D5D"/>
                </a:solidFill>
                <a:latin typeface="Andale Mono" charset="0"/>
                <a:ea typeface="Andale Mono" charset="0"/>
                <a:cs typeface="Andale Mono" charset="0"/>
              </a:rPr>
              <a:t>ALLOCATION</a:t>
            </a:r>
            <a:endParaRPr lang="en-US" b="1" dirty="0">
              <a:solidFill>
                <a:srgbClr val="5D5D5D"/>
              </a:solidFill>
              <a:latin typeface="Andale Mono" charset="0"/>
              <a:ea typeface="Andale Mono" charset="0"/>
              <a:cs typeface="Andale Mono" charset="0"/>
            </a:endParaRPr>
          </a:p>
        </p:txBody>
      </p:sp>
      <p:sp>
        <p:nvSpPr>
          <p:cNvPr id="3" name="Subtitle 2"/>
          <p:cNvSpPr>
            <a:spLocks noGrp="1"/>
          </p:cNvSpPr>
          <p:nvPr>
            <p:ph type="subTitle" idx="1"/>
          </p:nvPr>
        </p:nvSpPr>
        <p:spPr>
          <a:xfrm>
            <a:off x="3889247" y="3521912"/>
            <a:ext cx="8211907" cy="1655762"/>
          </a:xfrm>
        </p:spPr>
        <p:txBody>
          <a:bodyPr>
            <a:normAutofit/>
          </a:bodyPr>
          <a:lstStyle/>
          <a:p>
            <a:r>
              <a:rPr lang="en-US" sz="2000" b="1" dirty="0">
                <a:solidFill>
                  <a:srgbClr val="A2DFD0"/>
                </a:solidFill>
                <a:latin typeface="Andale Mono" charset="0"/>
                <a:ea typeface="Andale Mono" charset="0"/>
                <a:cs typeface="Andale Mono" charset="0"/>
              </a:rPr>
              <a:t>Presentation and Detailed Report</a:t>
            </a:r>
          </a:p>
        </p:txBody>
      </p:sp>
      <p:sp>
        <p:nvSpPr>
          <p:cNvPr id="4" name="TextBox 3"/>
          <p:cNvSpPr txBox="1"/>
          <p:nvPr/>
        </p:nvSpPr>
        <p:spPr>
          <a:xfrm>
            <a:off x="5454298" y="4505383"/>
            <a:ext cx="5190838" cy="523220"/>
          </a:xfrm>
          <a:prstGeom prst="rect">
            <a:avLst/>
          </a:prstGeom>
          <a:noFill/>
        </p:spPr>
        <p:txBody>
          <a:bodyPr wrap="square" rtlCol="0">
            <a:spAutoFit/>
          </a:bodyPr>
          <a:lstStyle/>
          <a:p>
            <a:r>
              <a:rPr lang="en-US" sz="1400" b="1" dirty="0">
                <a:solidFill>
                  <a:srgbClr val="5D5D5D"/>
                </a:solidFill>
                <a:latin typeface="Andale Mono" charset="0"/>
                <a:ea typeface="Andale Mono" charset="0"/>
                <a:cs typeface="Andale Mono" charset="0"/>
              </a:rPr>
              <a:t>Francisco Teixeira Lopes   </a:t>
            </a:r>
            <a:r>
              <a:rPr lang="en-US" sz="1400" b="1" dirty="0">
                <a:solidFill>
                  <a:srgbClr val="5D5D5D"/>
                </a:solidFill>
                <a:latin typeface="Andale Mono" charset="0"/>
                <a:ea typeface="Andale Mono" charset="0"/>
                <a:cs typeface="Andale Mono" charset="0"/>
              </a:rPr>
              <a:t> </a:t>
            </a:r>
            <a:r>
              <a:rPr lang="en-US" sz="1400" b="1" dirty="0" smtClean="0">
                <a:solidFill>
                  <a:srgbClr val="5D5D5D"/>
                </a:solidFill>
                <a:latin typeface="Andale Mono" charset="0"/>
                <a:ea typeface="Andale Mono" charset="0"/>
                <a:cs typeface="Andale Mono" charset="0"/>
              </a:rPr>
              <a:t> </a:t>
            </a:r>
            <a:r>
              <a:rPr lang="en-US" sz="1400" b="1" dirty="0" smtClean="0">
                <a:solidFill>
                  <a:srgbClr val="A2DFD0"/>
                </a:solidFill>
                <a:latin typeface="Andale Mono" charset="0"/>
                <a:ea typeface="Andale Mono" charset="0"/>
                <a:cs typeface="Andale Mono" charset="0"/>
              </a:rPr>
              <a:t>up201106912</a:t>
            </a:r>
            <a:endParaRPr lang="en-US" sz="1400" b="1" dirty="0">
              <a:solidFill>
                <a:srgbClr val="A2DFD0"/>
              </a:solidFill>
              <a:latin typeface="Andale Mono" charset="0"/>
              <a:ea typeface="Andale Mono" charset="0"/>
              <a:cs typeface="Andale Mono" charset="0"/>
            </a:endParaRPr>
          </a:p>
          <a:p>
            <a:r>
              <a:rPr lang="en-US" sz="1400" b="1" dirty="0">
                <a:solidFill>
                  <a:srgbClr val="5D5D5D"/>
                </a:solidFill>
                <a:latin typeface="Andale Mono" charset="0"/>
                <a:ea typeface="Andale Mono" charset="0"/>
                <a:cs typeface="Andale Mono" charset="0"/>
              </a:rPr>
              <a:t>Maria Eduarda Santos Cunha   </a:t>
            </a:r>
            <a:r>
              <a:rPr lang="en-US" sz="1400" b="1" dirty="0">
                <a:solidFill>
                  <a:srgbClr val="A2DFD0"/>
                </a:solidFill>
                <a:latin typeface="Andale Mono" charset="0"/>
                <a:ea typeface="Andale Mono" charset="0"/>
                <a:cs typeface="Andale Mono" charset="0"/>
              </a:rPr>
              <a:t>up201506524</a:t>
            </a:r>
          </a:p>
        </p:txBody>
      </p:sp>
    </p:spTree>
    <p:extLst>
      <p:ext uri="{BB962C8B-B14F-4D97-AF65-F5344CB8AC3E}">
        <p14:creationId xmlns:p14="http://schemas.microsoft.com/office/powerpoint/2010/main" val="21350192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5D5D5D"/>
        </a:solidFill>
        <a:effectLst/>
      </p:bgPr>
    </p:bg>
    <p:spTree>
      <p:nvGrpSpPr>
        <p:cNvPr id="1" name=""/>
        <p:cNvGrpSpPr/>
        <p:nvPr/>
      </p:nvGrpSpPr>
      <p:grpSpPr>
        <a:xfrm>
          <a:off x="0" y="0"/>
          <a:ext cx="0" cy="0"/>
          <a:chOff x="0" y="0"/>
          <a:chExt cx="0" cy="0"/>
        </a:xfrm>
      </p:grpSpPr>
      <p:sp>
        <p:nvSpPr>
          <p:cNvPr id="3" name="Title 1"/>
          <p:cNvSpPr txBox="1">
            <a:spLocks/>
          </p:cNvSpPr>
          <p:nvPr/>
        </p:nvSpPr>
        <p:spPr>
          <a:xfrm>
            <a:off x="0" y="2040999"/>
            <a:ext cx="12192000" cy="2387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000" b="1" dirty="0">
                <a:solidFill>
                  <a:schemeClr val="bg1"/>
                </a:solidFill>
                <a:latin typeface="Andale Mono" charset="0"/>
                <a:ea typeface="Andale Mono" charset="0"/>
                <a:cs typeface="Andale Mono" charset="0"/>
              </a:rPr>
              <a:t>Additional Info</a:t>
            </a:r>
            <a:endParaRPr lang="en-US" sz="6000" b="1" dirty="0">
              <a:solidFill>
                <a:schemeClr val="bg1"/>
              </a:solidFill>
              <a:latin typeface="Andale Mono" charset="0"/>
              <a:ea typeface="Andale Mono" charset="0"/>
              <a:cs typeface="Andale Mono" charset="0"/>
            </a:endParaRPr>
          </a:p>
        </p:txBody>
      </p:sp>
    </p:spTree>
    <p:extLst>
      <p:ext uri="{BB962C8B-B14F-4D97-AF65-F5344CB8AC3E}">
        <p14:creationId xmlns:p14="http://schemas.microsoft.com/office/powerpoint/2010/main" val="15632826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522720" y="1243584"/>
            <a:ext cx="4681728"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r"/>
            <a:r>
              <a:rPr lang="en-US" dirty="0" err="1">
                <a:solidFill>
                  <a:srgbClr val="5D5D5D"/>
                </a:solidFill>
                <a:latin typeface="Abadi MT Condensed Extra Bold" charset="0"/>
                <a:ea typeface="Abadi MT Condensed Extra Bold" charset="0"/>
                <a:cs typeface="Abadi MT Condensed Extra Bold" charset="0"/>
              </a:rPr>
              <a:t>RapidMiner</a:t>
            </a:r>
            <a:r>
              <a:rPr lang="en-US" dirty="0">
                <a:solidFill>
                  <a:srgbClr val="5D5D5D"/>
                </a:solidFill>
                <a:latin typeface="Abadi MT Condensed Extra Bold" charset="0"/>
                <a:ea typeface="Abadi MT Condensed Extra Bold" charset="0"/>
                <a:cs typeface="Abadi MT Condensed Extra Bold" charset="0"/>
              </a:rPr>
              <a:t> Processes</a:t>
            </a:r>
          </a:p>
        </p:txBody>
      </p:sp>
      <p:sp>
        <p:nvSpPr>
          <p:cNvPr id="3" name="Content Placeholder 2"/>
          <p:cNvSpPr>
            <a:spLocks noGrp="1"/>
          </p:cNvSpPr>
          <p:nvPr>
            <p:ph idx="1"/>
          </p:nvPr>
        </p:nvSpPr>
        <p:spPr/>
        <p:txBody>
          <a:bodyPr>
            <a:normAutofit/>
          </a:bodyPr>
          <a:lstStyle/>
          <a:p>
            <a:pPr marL="0" indent="0" algn="just">
              <a:spcBef>
                <a:spcPts val="0"/>
              </a:spcBef>
              <a:buNone/>
            </a:pPr>
            <a:r>
              <a:rPr lang="en-US" sz="2400" dirty="0"/>
              <a:t>The data was imported to </a:t>
            </a:r>
            <a:r>
              <a:rPr lang="en-US" sz="2400" i="1" dirty="0"/>
              <a:t>RapidMiner</a:t>
            </a:r>
            <a:r>
              <a:rPr lang="en-US" sz="2400" dirty="0"/>
              <a:t> as a CSV file </a:t>
            </a:r>
            <a:r>
              <a:rPr lang="en-US" sz="2400" dirty="0" smtClean="0"/>
              <a:t>with its </a:t>
            </a:r>
            <a:r>
              <a:rPr lang="en-US" sz="2400" dirty="0"/>
              <a:t>first line representing the header of the </a:t>
            </a:r>
            <a:r>
              <a:rPr lang="en-US" sz="2400" dirty="0" smtClean="0"/>
              <a:t>columns.</a:t>
            </a:r>
          </a:p>
          <a:p>
            <a:pPr marL="0" indent="0" algn="just">
              <a:spcBef>
                <a:spcPts val="0"/>
              </a:spcBef>
              <a:buNone/>
            </a:pPr>
            <a:r>
              <a:rPr lang="en-US" sz="2400" dirty="0" smtClean="0"/>
              <a:t>Satisfaction’s </a:t>
            </a:r>
            <a:r>
              <a:rPr lang="en-US" sz="2400" dirty="0"/>
              <a:t>role was changed to “label” since it is our dependent variable. This data was then plugged into a </a:t>
            </a:r>
            <a:r>
              <a:rPr lang="en-US" sz="2400" i="1" dirty="0" err="1"/>
              <a:t>SplitValidator</a:t>
            </a:r>
            <a:r>
              <a:rPr lang="en-US" sz="2400" dirty="0"/>
              <a:t> to divide the dataset in Training and Testing sets for evaluating the performance of a chosen model.</a:t>
            </a:r>
          </a:p>
        </p:txBody>
      </p:sp>
      <p:pic>
        <p:nvPicPr>
          <p:cNvPr id="5" name="Picture 4">
            <a:extLst>
              <a:ext uri="{FF2B5EF4-FFF2-40B4-BE49-F238E27FC236}">
                <a16:creationId xmlns="" xmlns:a16="http://schemas.microsoft.com/office/drawing/2014/main" id="{9153D509-FF48-4F03-A786-859B1B72B412}"/>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960575" y="3286375"/>
            <a:ext cx="10393225" cy="2305372"/>
          </a:xfrm>
          <a:prstGeom prst="rect">
            <a:avLst/>
          </a:prstGeom>
        </p:spPr>
      </p:pic>
    </p:spTree>
    <p:extLst>
      <p:ext uri="{BB962C8B-B14F-4D97-AF65-F5344CB8AC3E}">
        <p14:creationId xmlns:p14="http://schemas.microsoft.com/office/powerpoint/2010/main" val="20902953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6522720" y="1243584"/>
            <a:ext cx="4681728"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r"/>
            <a:r>
              <a:rPr lang="en-US" dirty="0" err="1">
                <a:solidFill>
                  <a:srgbClr val="5D5D5D"/>
                </a:solidFill>
                <a:latin typeface="Abadi MT Condensed Extra Bold" charset="0"/>
                <a:ea typeface="Abadi MT Condensed Extra Bold" charset="0"/>
                <a:cs typeface="Abadi MT Condensed Extra Bold" charset="0"/>
              </a:rPr>
              <a:t>RapidMiner</a:t>
            </a:r>
            <a:r>
              <a:rPr lang="en-US" dirty="0">
                <a:solidFill>
                  <a:srgbClr val="5D5D5D"/>
                </a:solidFill>
                <a:latin typeface="Abadi MT Condensed Extra Bold" charset="0"/>
                <a:ea typeface="Abadi MT Condensed Extra Bold" charset="0"/>
                <a:cs typeface="Abadi MT Condensed Extra Bold" charset="0"/>
              </a:rPr>
              <a:t> Processes</a:t>
            </a:r>
          </a:p>
        </p:txBody>
      </p:sp>
      <p:sp>
        <p:nvSpPr>
          <p:cNvPr id="3" name="Content Placeholder 2"/>
          <p:cNvSpPr>
            <a:spLocks noGrp="1"/>
          </p:cNvSpPr>
          <p:nvPr>
            <p:ph idx="1"/>
          </p:nvPr>
        </p:nvSpPr>
        <p:spPr/>
        <p:txBody>
          <a:bodyPr>
            <a:normAutofit/>
          </a:bodyPr>
          <a:lstStyle/>
          <a:p>
            <a:pPr marL="0" indent="0" algn="just">
              <a:spcBef>
                <a:spcPts val="0"/>
              </a:spcBef>
              <a:buNone/>
            </a:pPr>
            <a:r>
              <a:rPr lang="en-US" sz="2400" dirty="0"/>
              <a:t>The dataset split was set to 0.7/0.3 (</a:t>
            </a:r>
            <a:r>
              <a:rPr lang="en-US" sz="2400" dirty="0" smtClean="0"/>
              <a:t>train/test</a:t>
            </a:r>
            <a:r>
              <a:rPr lang="en-US" sz="2400" dirty="0"/>
              <a:t>) and a</a:t>
            </a:r>
            <a:r>
              <a:rPr lang="en-US" sz="2400" dirty="0" smtClean="0"/>
              <a:t> </a:t>
            </a:r>
            <a:r>
              <a:rPr lang="en-US" sz="2400" dirty="0"/>
              <a:t>model was applied to the data (Linear Regression, Neural </a:t>
            </a:r>
            <a:r>
              <a:rPr lang="en-US" sz="2400" dirty="0" smtClean="0"/>
              <a:t>Net</a:t>
            </a:r>
            <a:r>
              <a:rPr lang="en-US" sz="2400" dirty="0"/>
              <a:t> </a:t>
            </a:r>
            <a:r>
              <a:rPr lang="en-US" sz="2400" dirty="0" smtClean="0"/>
              <a:t>and so on</a:t>
            </a:r>
            <a:r>
              <a:rPr lang="en-US" sz="2400" dirty="0" smtClean="0"/>
              <a:t>). </a:t>
            </a:r>
            <a:r>
              <a:rPr lang="en-US" sz="2400" dirty="0"/>
              <a:t>After applying the </a:t>
            </a:r>
            <a:r>
              <a:rPr lang="en-US" sz="2400" dirty="0" smtClean="0"/>
              <a:t>chosen model</a:t>
            </a:r>
            <a:r>
              <a:rPr lang="en-US" sz="2400" dirty="0"/>
              <a:t>, a Performance operator was used to get the RMSE and RRSE of the applied model.</a:t>
            </a:r>
          </a:p>
        </p:txBody>
      </p:sp>
      <p:pic>
        <p:nvPicPr>
          <p:cNvPr id="6" name="Picture 5">
            <a:extLst>
              <a:ext uri="{FF2B5EF4-FFF2-40B4-BE49-F238E27FC236}">
                <a16:creationId xmlns="" xmlns:a16="http://schemas.microsoft.com/office/drawing/2014/main" id="{B133804C-0628-44B2-8A34-4422862F653B}"/>
              </a:ext>
            </a:extLst>
          </p:cNvPr>
          <p:cNvPicPr>
            <a:picLocks noChangeAspect="1"/>
          </p:cNvPicPr>
          <p:nvPr/>
        </p:nvPicPr>
        <p:blipFill rotWithShape="1">
          <a:blip r:embed="rId2">
            <a:clrChange>
              <a:clrFrom>
                <a:srgbClr val="FFFFFF"/>
              </a:clrFrom>
              <a:clrTo>
                <a:srgbClr val="FFFFFF">
                  <a:alpha val="0"/>
                </a:srgbClr>
              </a:clrTo>
            </a:clrChange>
          </a:blip>
          <a:srcRect t="2493"/>
          <a:stretch/>
        </p:blipFill>
        <p:spPr>
          <a:xfrm>
            <a:off x="508808" y="2974848"/>
            <a:ext cx="11174384" cy="2833088"/>
          </a:xfrm>
          <a:prstGeom prst="rect">
            <a:avLst/>
          </a:prstGeom>
        </p:spPr>
      </p:pic>
    </p:spTree>
    <p:extLst>
      <p:ext uri="{BB962C8B-B14F-4D97-AF65-F5344CB8AC3E}">
        <p14:creationId xmlns:p14="http://schemas.microsoft.com/office/powerpoint/2010/main" val="3682309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985504" y="1243584"/>
            <a:ext cx="2279904"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r"/>
            <a:r>
              <a:rPr lang="en-US" dirty="0">
                <a:solidFill>
                  <a:srgbClr val="5D5D5D"/>
                </a:solidFill>
                <a:latin typeface="Abadi MT Condensed Extra Bold" charset="0"/>
                <a:ea typeface="Abadi MT Condensed Extra Bold" charset="0"/>
                <a:cs typeface="Abadi MT Condensed Extra Bold" charset="0"/>
              </a:rPr>
              <a:t>Other </a:t>
            </a:r>
            <a:r>
              <a:rPr lang="en-US" dirty="0" smtClean="0">
                <a:solidFill>
                  <a:srgbClr val="5D5D5D"/>
                </a:solidFill>
                <a:latin typeface="Abadi MT Condensed Extra Bold" charset="0"/>
                <a:ea typeface="Abadi MT Condensed Extra Bold" charset="0"/>
                <a:cs typeface="Abadi MT Condensed Extra Bold" charset="0"/>
              </a:rPr>
              <a:t>Data</a:t>
            </a:r>
            <a:endParaRPr lang="en-US" dirty="0">
              <a:solidFill>
                <a:srgbClr val="5D5D5D"/>
              </a:solidFill>
              <a:latin typeface="Abadi MT Condensed Extra Bold" charset="0"/>
              <a:ea typeface="Abadi MT Condensed Extra Bold" charset="0"/>
              <a:cs typeface="Abadi MT Condensed Extra Bold" charset="0"/>
            </a:endParaRPr>
          </a:p>
        </p:txBody>
      </p:sp>
      <p:sp>
        <p:nvSpPr>
          <p:cNvPr id="6" name="Content Placeholder 2"/>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spcBef>
                <a:spcPts val="0"/>
              </a:spcBef>
              <a:buFont typeface="Arial"/>
              <a:buNone/>
            </a:pPr>
            <a:r>
              <a:rPr lang="en-US" sz="2400" dirty="0" smtClean="0"/>
              <a:t>Our </a:t>
            </a:r>
            <a:r>
              <a:rPr lang="en-US" sz="2400" dirty="0" err="1" smtClean="0"/>
              <a:t>config</a:t>
            </a:r>
            <a:r>
              <a:rPr lang="en-US" sz="2400" dirty="0" smtClean="0"/>
              <a:t> file, </a:t>
            </a:r>
            <a:r>
              <a:rPr lang="en-US" sz="2400" dirty="0" err="1" smtClean="0"/>
              <a:t>configInfo.txt</a:t>
            </a:r>
            <a:r>
              <a:rPr lang="en-US" sz="2400" dirty="0" smtClean="0"/>
              <a:t>, is composed of 10 different RUNs, each with different districts and corresponding price, and it shows all the parking lot configurations we used for testing.</a:t>
            </a:r>
          </a:p>
        </p:txBody>
      </p:sp>
      <p:graphicFrame>
        <p:nvGraphicFramePr>
          <p:cNvPr id="11" name="Table 10">
            <a:extLst>
              <a:ext uri="{FF2B5EF4-FFF2-40B4-BE49-F238E27FC236}">
                <a16:creationId xmlns="" xmlns:a16="http://schemas.microsoft.com/office/drawing/2014/main" id="{C405F93C-BF63-41F1-B634-CA11C56F15F7}"/>
              </a:ext>
            </a:extLst>
          </p:cNvPr>
          <p:cNvGraphicFramePr>
            <a:graphicFrameLocks noGrp="1"/>
          </p:cNvGraphicFramePr>
          <p:nvPr>
            <p:extLst>
              <p:ext uri="{D42A27DB-BD31-4B8C-83A1-F6EECF244321}">
                <p14:modId xmlns:p14="http://schemas.microsoft.com/office/powerpoint/2010/main" val="689707810"/>
              </p:ext>
            </p:extLst>
          </p:nvPr>
        </p:nvGraphicFramePr>
        <p:xfrm>
          <a:off x="838200" y="3071482"/>
          <a:ext cx="2386784" cy="1722612"/>
        </p:xfrm>
        <a:graphic>
          <a:graphicData uri="http://schemas.openxmlformats.org/drawingml/2006/table">
            <a:tbl>
              <a:tblPr firstRow="1" bandRow="1">
                <a:tableStyleId>{5C22544A-7EE6-4342-B048-85BDC9FD1C3A}</a:tableStyleId>
              </a:tblPr>
              <a:tblGrid>
                <a:gridCol w="1193392">
                  <a:extLst>
                    <a:ext uri="{9D8B030D-6E8A-4147-A177-3AD203B41FA5}">
                      <a16:colId xmlns="" xmlns:a16="http://schemas.microsoft.com/office/drawing/2014/main" val="2163310120"/>
                    </a:ext>
                  </a:extLst>
                </a:gridCol>
                <a:gridCol w="1193392">
                  <a:extLst>
                    <a:ext uri="{9D8B030D-6E8A-4147-A177-3AD203B41FA5}">
                      <a16:colId xmlns="" xmlns:a16="http://schemas.microsoft.com/office/drawing/2014/main" val="560728554"/>
                    </a:ext>
                  </a:extLst>
                </a:gridCol>
              </a:tblGrid>
              <a:tr h="430653">
                <a:tc gridSpan="2">
                  <a:txBody>
                    <a:bodyPr/>
                    <a:lstStyle/>
                    <a:p>
                      <a:pPr algn="ctr"/>
                      <a:r>
                        <a:rPr lang="en-GB" dirty="0" smtClean="0"/>
                        <a:t>RUN1</a:t>
                      </a:r>
                      <a:endParaRPr lang="en-GB" dirty="0"/>
                    </a:p>
                  </a:txBody>
                  <a:tcPr anchor="ctr">
                    <a:solidFill>
                      <a:srgbClr val="5D5D5D"/>
                    </a:solidFill>
                  </a:tcPr>
                </a:tc>
                <a:tc hMerge="1">
                  <a:txBody>
                    <a:bodyPr/>
                    <a:lstStyle/>
                    <a:p>
                      <a:pPr algn="ctr"/>
                      <a:endParaRPr lang="en-GB" dirty="0"/>
                    </a:p>
                  </a:txBody>
                  <a:tcPr anchor="ctr">
                    <a:solidFill>
                      <a:srgbClr val="5D5D5D"/>
                    </a:solidFill>
                  </a:tcPr>
                </a:tc>
                <a:extLst>
                  <a:ext uri="{0D108BD9-81ED-4DB2-BD59-A6C34878D82A}">
                    <a16:rowId xmlns="" xmlns:a16="http://schemas.microsoft.com/office/drawing/2014/main" val="1511881796"/>
                  </a:ext>
                </a:extLst>
              </a:tr>
              <a:tr h="430653">
                <a:tc>
                  <a:txBody>
                    <a:bodyPr/>
                    <a:lstStyle/>
                    <a:p>
                      <a:pPr algn="ctr"/>
                      <a:r>
                        <a:rPr lang="en-GB" dirty="0" smtClean="0"/>
                        <a:t>Zone1</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extLst>
                  <a:ext uri="{0D108BD9-81ED-4DB2-BD59-A6C34878D82A}">
                    <a16:rowId xmlns="" xmlns:a16="http://schemas.microsoft.com/office/drawing/2014/main" val="2789393305"/>
                  </a:ext>
                </a:extLst>
              </a:tr>
              <a:tr h="430653">
                <a:tc>
                  <a:txBody>
                    <a:bodyPr/>
                    <a:lstStyle/>
                    <a:p>
                      <a:pPr algn="ctr"/>
                      <a:r>
                        <a:rPr lang="en-GB" dirty="0" smtClean="0"/>
                        <a:t>Zone1</a:t>
                      </a:r>
                      <a:endParaRPr lang="en-GB" dirty="0"/>
                    </a:p>
                  </a:txBody>
                  <a:tcPr anchor="ctr">
                    <a:solidFill>
                      <a:schemeClr val="bg2">
                        <a:lumMod val="90000"/>
                      </a:schemeClr>
                    </a:solidFill>
                  </a:tcPr>
                </a:tc>
                <a:tc>
                  <a:txBody>
                    <a:bodyPr/>
                    <a:lstStyle/>
                    <a:p>
                      <a:pPr algn="ctr"/>
                      <a:r>
                        <a:rPr lang="en-GB" dirty="0" smtClean="0"/>
                        <a:t>Moderate</a:t>
                      </a:r>
                      <a:endParaRPr lang="en-GB" dirty="0"/>
                    </a:p>
                  </a:txBody>
                  <a:tcPr anchor="ctr">
                    <a:solidFill>
                      <a:schemeClr val="bg2">
                        <a:lumMod val="90000"/>
                      </a:schemeClr>
                    </a:solidFill>
                  </a:tcPr>
                </a:tc>
                <a:extLst>
                  <a:ext uri="{0D108BD9-81ED-4DB2-BD59-A6C34878D82A}">
                    <a16:rowId xmlns="" xmlns:a16="http://schemas.microsoft.com/office/drawing/2014/main" val="1963285245"/>
                  </a:ext>
                </a:extLst>
              </a:tr>
              <a:tr h="430653">
                <a:tc>
                  <a:txBody>
                    <a:bodyPr/>
                    <a:lstStyle/>
                    <a:p>
                      <a:pPr algn="ctr"/>
                      <a:r>
                        <a:rPr lang="en-GB" dirty="0" smtClean="0"/>
                        <a:t>Zone9</a:t>
                      </a:r>
                      <a:endParaRPr lang="en-GB" dirty="0"/>
                    </a:p>
                  </a:txBody>
                  <a:tcPr anchor="ctr">
                    <a:solidFill>
                      <a:schemeClr val="bg2">
                        <a:lumMod val="75000"/>
                      </a:schemeClr>
                    </a:solidFill>
                  </a:tcPr>
                </a:tc>
                <a:tc>
                  <a:txBody>
                    <a:bodyPr/>
                    <a:lstStyle/>
                    <a:p>
                      <a:pPr algn="ctr"/>
                      <a:r>
                        <a:rPr lang="en-GB" dirty="0" smtClean="0"/>
                        <a:t>Moderate</a:t>
                      </a:r>
                      <a:endParaRPr lang="en-GB" dirty="0"/>
                    </a:p>
                  </a:txBody>
                  <a:tcPr anchor="ctr">
                    <a:solidFill>
                      <a:schemeClr val="bg2">
                        <a:lumMod val="75000"/>
                      </a:schemeClr>
                    </a:solidFill>
                  </a:tcPr>
                </a:tc>
              </a:tr>
            </a:tbl>
          </a:graphicData>
        </a:graphic>
      </p:graphicFrame>
      <p:graphicFrame>
        <p:nvGraphicFramePr>
          <p:cNvPr id="12" name="Table 11">
            <a:extLst>
              <a:ext uri="{FF2B5EF4-FFF2-40B4-BE49-F238E27FC236}">
                <a16:creationId xmlns="" xmlns:a16="http://schemas.microsoft.com/office/drawing/2014/main" id="{C405F93C-BF63-41F1-B634-CA11C56F15F7}"/>
              </a:ext>
            </a:extLst>
          </p:cNvPr>
          <p:cNvGraphicFramePr>
            <a:graphicFrameLocks noGrp="1"/>
          </p:cNvGraphicFramePr>
          <p:nvPr>
            <p:extLst>
              <p:ext uri="{D42A27DB-BD31-4B8C-83A1-F6EECF244321}">
                <p14:modId xmlns:p14="http://schemas.microsoft.com/office/powerpoint/2010/main" val="1949919811"/>
              </p:ext>
            </p:extLst>
          </p:nvPr>
        </p:nvGraphicFramePr>
        <p:xfrm>
          <a:off x="3595238" y="3071482"/>
          <a:ext cx="2386784" cy="2153265"/>
        </p:xfrm>
        <a:graphic>
          <a:graphicData uri="http://schemas.openxmlformats.org/drawingml/2006/table">
            <a:tbl>
              <a:tblPr firstRow="1" bandRow="1">
                <a:tableStyleId>{5C22544A-7EE6-4342-B048-85BDC9FD1C3A}</a:tableStyleId>
              </a:tblPr>
              <a:tblGrid>
                <a:gridCol w="1193392">
                  <a:extLst>
                    <a:ext uri="{9D8B030D-6E8A-4147-A177-3AD203B41FA5}">
                      <a16:colId xmlns="" xmlns:a16="http://schemas.microsoft.com/office/drawing/2014/main" val="2163310120"/>
                    </a:ext>
                  </a:extLst>
                </a:gridCol>
                <a:gridCol w="1193392">
                  <a:extLst>
                    <a:ext uri="{9D8B030D-6E8A-4147-A177-3AD203B41FA5}">
                      <a16:colId xmlns="" xmlns:a16="http://schemas.microsoft.com/office/drawing/2014/main" val="560728554"/>
                    </a:ext>
                  </a:extLst>
                </a:gridCol>
              </a:tblGrid>
              <a:tr h="430653">
                <a:tc gridSpan="2">
                  <a:txBody>
                    <a:bodyPr/>
                    <a:lstStyle/>
                    <a:p>
                      <a:pPr algn="ctr"/>
                      <a:r>
                        <a:rPr lang="en-GB" dirty="0" smtClean="0"/>
                        <a:t>RUN2</a:t>
                      </a:r>
                      <a:endParaRPr lang="en-GB" dirty="0"/>
                    </a:p>
                  </a:txBody>
                  <a:tcPr anchor="ctr">
                    <a:solidFill>
                      <a:srgbClr val="5D5D5D"/>
                    </a:solidFill>
                  </a:tcPr>
                </a:tc>
                <a:tc hMerge="1">
                  <a:txBody>
                    <a:bodyPr/>
                    <a:lstStyle/>
                    <a:p>
                      <a:pPr algn="ctr"/>
                      <a:endParaRPr lang="en-GB" dirty="0"/>
                    </a:p>
                  </a:txBody>
                  <a:tcPr anchor="ctr">
                    <a:solidFill>
                      <a:srgbClr val="5D5D5D"/>
                    </a:solidFill>
                  </a:tcPr>
                </a:tc>
                <a:extLst>
                  <a:ext uri="{0D108BD9-81ED-4DB2-BD59-A6C34878D82A}">
                    <a16:rowId xmlns="" xmlns:a16="http://schemas.microsoft.com/office/drawing/2014/main" val="1511881796"/>
                  </a:ext>
                </a:extLst>
              </a:tr>
              <a:tr h="430653">
                <a:tc>
                  <a:txBody>
                    <a:bodyPr/>
                    <a:lstStyle/>
                    <a:p>
                      <a:pPr algn="ctr"/>
                      <a:r>
                        <a:rPr lang="en-GB" dirty="0" smtClean="0"/>
                        <a:t>Zone1</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extLst>
                  <a:ext uri="{0D108BD9-81ED-4DB2-BD59-A6C34878D82A}">
                    <a16:rowId xmlns="" xmlns:a16="http://schemas.microsoft.com/office/drawing/2014/main" val="2789393305"/>
                  </a:ext>
                </a:extLst>
              </a:tr>
              <a:tr h="430653">
                <a:tc>
                  <a:txBody>
                    <a:bodyPr/>
                    <a:lstStyle/>
                    <a:p>
                      <a:pPr algn="ctr"/>
                      <a:r>
                        <a:rPr lang="en-GB" dirty="0" smtClean="0"/>
                        <a:t>Zone5</a:t>
                      </a:r>
                      <a:endParaRPr lang="en-GB" dirty="0"/>
                    </a:p>
                  </a:txBody>
                  <a:tcPr anchor="ctr">
                    <a:solidFill>
                      <a:schemeClr val="bg2">
                        <a:lumMod val="90000"/>
                      </a:schemeClr>
                    </a:solidFill>
                  </a:tcPr>
                </a:tc>
                <a:tc>
                  <a:txBody>
                    <a:bodyPr/>
                    <a:lstStyle/>
                    <a:p>
                      <a:pPr algn="ctr"/>
                      <a:r>
                        <a:rPr lang="en-GB" dirty="0" smtClean="0"/>
                        <a:t>Premium</a:t>
                      </a:r>
                      <a:endParaRPr lang="en-GB" dirty="0"/>
                    </a:p>
                  </a:txBody>
                  <a:tcPr anchor="ctr">
                    <a:solidFill>
                      <a:schemeClr val="bg2">
                        <a:lumMod val="90000"/>
                      </a:schemeClr>
                    </a:solidFill>
                  </a:tcPr>
                </a:tc>
                <a:extLst>
                  <a:ext uri="{0D108BD9-81ED-4DB2-BD59-A6C34878D82A}">
                    <a16:rowId xmlns="" xmlns:a16="http://schemas.microsoft.com/office/drawing/2014/main" val="1963285245"/>
                  </a:ext>
                </a:extLst>
              </a:tr>
              <a:tr h="430653">
                <a:tc>
                  <a:txBody>
                    <a:bodyPr/>
                    <a:lstStyle/>
                    <a:p>
                      <a:pPr algn="ctr"/>
                      <a:r>
                        <a:rPr lang="en-GB" dirty="0" smtClean="0"/>
                        <a:t>Zone5</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tr>
              <a:tr h="430653">
                <a:tc>
                  <a:txBody>
                    <a:bodyPr/>
                    <a:lstStyle/>
                    <a:p>
                      <a:pPr algn="ctr"/>
                      <a:r>
                        <a:rPr lang="en-GB" dirty="0" smtClean="0"/>
                        <a:t>Zone9</a:t>
                      </a:r>
                      <a:endParaRPr lang="en-GB" dirty="0"/>
                    </a:p>
                  </a:txBody>
                  <a:tcPr anchor="ctr">
                    <a:solidFill>
                      <a:schemeClr val="bg2">
                        <a:lumMod val="90000"/>
                      </a:schemeClr>
                    </a:solidFill>
                  </a:tcPr>
                </a:tc>
                <a:tc>
                  <a:txBody>
                    <a:bodyPr/>
                    <a:lstStyle/>
                    <a:p>
                      <a:pPr algn="ctr"/>
                      <a:r>
                        <a:rPr lang="en-GB" dirty="0" smtClean="0"/>
                        <a:t>Moderate</a:t>
                      </a:r>
                      <a:endParaRPr lang="en-GB" dirty="0"/>
                    </a:p>
                  </a:txBody>
                  <a:tcPr anchor="ctr">
                    <a:solidFill>
                      <a:schemeClr val="bg2">
                        <a:lumMod val="90000"/>
                      </a:schemeClr>
                    </a:solidFill>
                  </a:tcPr>
                </a:tc>
              </a:tr>
            </a:tbl>
          </a:graphicData>
        </a:graphic>
      </p:graphicFrame>
      <p:graphicFrame>
        <p:nvGraphicFramePr>
          <p:cNvPr id="13" name="Table 12">
            <a:extLst>
              <a:ext uri="{FF2B5EF4-FFF2-40B4-BE49-F238E27FC236}">
                <a16:creationId xmlns="" xmlns:a16="http://schemas.microsoft.com/office/drawing/2014/main" id="{C405F93C-BF63-41F1-B634-CA11C56F15F7}"/>
              </a:ext>
            </a:extLst>
          </p:cNvPr>
          <p:cNvGraphicFramePr>
            <a:graphicFrameLocks noGrp="1"/>
          </p:cNvGraphicFramePr>
          <p:nvPr>
            <p:extLst>
              <p:ext uri="{D42A27DB-BD31-4B8C-83A1-F6EECF244321}">
                <p14:modId xmlns:p14="http://schemas.microsoft.com/office/powerpoint/2010/main" val="1701810257"/>
              </p:ext>
            </p:extLst>
          </p:nvPr>
        </p:nvGraphicFramePr>
        <p:xfrm>
          <a:off x="6387435" y="3071482"/>
          <a:ext cx="2386784" cy="2153265"/>
        </p:xfrm>
        <a:graphic>
          <a:graphicData uri="http://schemas.openxmlformats.org/drawingml/2006/table">
            <a:tbl>
              <a:tblPr firstRow="1" bandRow="1">
                <a:tableStyleId>{5C22544A-7EE6-4342-B048-85BDC9FD1C3A}</a:tableStyleId>
              </a:tblPr>
              <a:tblGrid>
                <a:gridCol w="1193392">
                  <a:extLst>
                    <a:ext uri="{9D8B030D-6E8A-4147-A177-3AD203B41FA5}">
                      <a16:colId xmlns="" xmlns:a16="http://schemas.microsoft.com/office/drawing/2014/main" val="2163310120"/>
                    </a:ext>
                  </a:extLst>
                </a:gridCol>
                <a:gridCol w="1193392">
                  <a:extLst>
                    <a:ext uri="{9D8B030D-6E8A-4147-A177-3AD203B41FA5}">
                      <a16:colId xmlns="" xmlns:a16="http://schemas.microsoft.com/office/drawing/2014/main" val="560728554"/>
                    </a:ext>
                  </a:extLst>
                </a:gridCol>
              </a:tblGrid>
              <a:tr h="430653">
                <a:tc gridSpan="2">
                  <a:txBody>
                    <a:bodyPr/>
                    <a:lstStyle/>
                    <a:p>
                      <a:pPr algn="ctr"/>
                      <a:r>
                        <a:rPr lang="en-GB" dirty="0" smtClean="0"/>
                        <a:t>RUN3</a:t>
                      </a:r>
                      <a:endParaRPr lang="en-GB" dirty="0"/>
                    </a:p>
                  </a:txBody>
                  <a:tcPr anchor="ctr">
                    <a:solidFill>
                      <a:srgbClr val="5D5D5D"/>
                    </a:solidFill>
                  </a:tcPr>
                </a:tc>
                <a:tc hMerge="1">
                  <a:txBody>
                    <a:bodyPr/>
                    <a:lstStyle/>
                    <a:p>
                      <a:pPr algn="ctr"/>
                      <a:endParaRPr lang="en-GB" dirty="0"/>
                    </a:p>
                  </a:txBody>
                  <a:tcPr anchor="ctr">
                    <a:solidFill>
                      <a:srgbClr val="5D5D5D"/>
                    </a:solidFill>
                  </a:tcPr>
                </a:tc>
                <a:extLst>
                  <a:ext uri="{0D108BD9-81ED-4DB2-BD59-A6C34878D82A}">
                    <a16:rowId xmlns="" xmlns:a16="http://schemas.microsoft.com/office/drawing/2014/main" val="1511881796"/>
                  </a:ext>
                </a:extLst>
              </a:tr>
              <a:tr h="430653">
                <a:tc>
                  <a:txBody>
                    <a:bodyPr/>
                    <a:lstStyle/>
                    <a:p>
                      <a:pPr algn="ctr"/>
                      <a:r>
                        <a:rPr lang="en-GB" dirty="0" smtClean="0"/>
                        <a:t>Zone4</a:t>
                      </a:r>
                      <a:endParaRPr lang="en-GB" dirty="0"/>
                    </a:p>
                  </a:txBody>
                  <a:tcPr anchor="ctr">
                    <a:solidFill>
                      <a:schemeClr val="bg2">
                        <a:lumMod val="75000"/>
                      </a:schemeClr>
                    </a:solidFill>
                  </a:tcPr>
                </a:tc>
                <a:tc>
                  <a:txBody>
                    <a:bodyPr/>
                    <a:lstStyle/>
                    <a:p>
                      <a:pPr algn="ctr"/>
                      <a:r>
                        <a:rPr lang="en-GB" dirty="0" smtClean="0"/>
                        <a:t>Premium</a:t>
                      </a:r>
                      <a:endParaRPr lang="en-GB" dirty="0"/>
                    </a:p>
                  </a:txBody>
                  <a:tcPr anchor="ctr">
                    <a:solidFill>
                      <a:schemeClr val="bg2">
                        <a:lumMod val="75000"/>
                      </a:schemeClr>
                    </a:solidFill>
                  </a:tcPr>
                </a:tc>
                <a:extLst>
                  <a:ext uri="{0D108BD9-81ED-4DB2-BD59-A6C34878D82A}">
                    <a16:rowId xmlns="" xmlns:a16="http://schemas.microsoft.com/office/drawing/2014/main" val="2789393305"/>
                  </a:ext>
                </a:extLst>
              </a:tr>
              <a:tr h="430653">
                <a:tc>
                  <a:txBody>
                    <a:bodyPr/>
                    <a:lstStyle/>
                    <a:p>
                      <a:pPr algn="ctr"/>
                      <a:r>
                        <a:rPr lang="en-GB" dirty="0" smtClean="0"/>
                        <a:t>Zone2</a:t>
                      </a:r>
                      <a:endParaRPr lang="en-GB" dirty="0"/>
                    </a:p>
                  </a:txBody>
                  <a:tcPr anchor="ctr">
                    <a:solidFill>
                      <a:schemeClr val="bg2">
                        <a:lumMod val="90000"/>
                      </a:schemeClr>
                    </a:solidFill>
                  </a:tcPr>
                </a:tc>
                <a:tc>
                  <a:txBody>
                    <a:bodyPr/>
                    <a:lstStyle/>
                    <a:p>
                      <a:pPr algn="ctr"/>
                      <a:r>
                        <a:rPr lang="en-GB" dirty="0" smtClean="0"/>
                        <a:t>Moderate</a:t>
                      </a:r>
                      <a:endParaRPr lang="en-GB" dirty="0"/>
                    </a:p>
                  </a:txBody>
                  <a:tcPr anchor="ctr">
                    <a:solidFill>
                      <a:schemeClr val="bg2">
                        <a:lumMod val="90000"/>
                      </a:schemeClr>
                    </a:solidFill>
                  </a:tcPr>
                </a:tc>
                <a:extLst>
                  <a:ext uri="{0D108BD9-81ED-4DB2-BD59-A6C34878D82A}">
                    <a16:rowId xmlns="" xmlns:a16="http://schemas.microsoft.com/office/drawing/2014/main" val="1963285245"/>
                  </a:ext>
                </a:extLst>
              </a:tr>
              <a:tr h="430653">
                <a:tc>
                  <a:txBody>
                    <a:bodyPr/>
                    <a:lstStyle/>
                    <a:p>
                      <a:pPr algn="ctr"/>
                      <a:r>
                        <a:rPr lang="en-GB" dirty="0" smtClean="0"/>
                        <a:t>Zone6</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tr>
              <a:tr h="430653">
                <a:tc>
                  <a:txBody>
                    <a:bodyPr/>
                    <a:lstStyle/>
                    <a:p>
                      <a:pPr algn="ctr"/>
                      <a:r>
                        <a:rPr lang="en-GB" dirty="0" smtClean="0"/>
                        <a:t>Zone8</a:t>
                      </a:r>
                      <a:endParaRPr lang="en-GB" dirty="0"/>
                    </a:p>
                  </a:txBody>
                  <a:tcPr anchor="ctr">
                    <a:solidFill>
                      <a:schemeClr val="bg2">
                        <a:lumMod val="90000"/>
                      </a:schemeClr>
                    </a:solidFill>
                  </a:tcPr>
                </a:tc>
                <a:tc>
                  <a:txBody>
                    <a:bodyPr/>
                    <a:lstStyle/>
                    <a:p>
                      <a:pPr algn="ctr"/>
                      <a:r>
                        <a:rPr lang="en-GB" dirty="0" smtClean="0"/>
                        <a:t>Cheap</a:t>
                      </a:r>
                    </a:p>
                  </a:txBody>
                  <a:tcPr anchor="ctr">
                    <a:solidFill>
                      <a:schemeClr val="bg2">
                        <a:lumMod val="90000"/>
                      </a:schemeClr>
                    </a:solidFill>
                  </a:tcPr>
                </a:tc>
              </a:tr>
            </a:tbl>
          </a:graphicData>
        </a:graphic>
      </p:graphicFrame>
      <p:graphicFrame>
        <p:nvGraphicFramePr>
          <p:cNvPr id="15" name="Table 14">
            <a:extLst>
              <a:ext uri="{FF2B5EF4-FFF2-40B4-BE49-F238E27FC236}">
                <a16:creationId xmlns="" xmlns:a16="http://schemas.microsoft.com/office/drawing/2014/main" id="{C405F93C-BF63-41F1-B634-CA11C56F15F7}"/>
              </a:ext>
            </a:extLst>
          </p:cNvPr>
          <p:cNvGraphicFramePr>
            <a:graphicFrameLocks noGrp="1"/>
          </p:cNvGraphicFramePr>
          <p:nvPr>
            <p:extLst>
              <p:ext uri="{D42A27DB-BD31-4B8C-83A1-F6EECF244321}">
                <p14:modId xmlns:p14="http://schemas.microsoft.com/office/powerpoint/2010/main" val="2137778653"/>
              </p:ext>
            </p:extLst>
          </p:nvPr>
        </p:nvGraphicFramePr>
        <p:xfrm>
          <a:off x="9099379" y="3042737"/>
          <a:ext cx="2386784" cy="2583918"/>
        </p:xfrm>
        <a:graphic>
          <a:graphicData uri="http://schemas.openxmlformats.org/drawingml/2006/table">
            <a:tbl>
              <a:tblPr firstRow="1" bandRow="1">
                <a:tableStyleId>{5C22544A-7EE6-4342-B048-85BDC9FD1C3A}</a:tableStyleId>
              </a:tblPr>
              <a:tblGrid>
                <a:gridCol w="1193392">
                  <a:extLst>
                    <a:ext uri="{9D8B030D-6E8A-4147-A177-3AD203B41FA5}">
                      <a16:colId xmlns="" xmlns:a16="http://schemas.microsoft.com/office/drawing/2014/main" val="2163310120"/>
                    </a:ext>
                  </a:extLst>
                </a:gridCol>
                <a:gridCol w="1193392">
                  <a:extLst>
                    <a:ext uri="{9D8B030D-6E8A-4147-A177-3AD203B41FA5}">
                      <a16:colId xmlns="" xmlns:a16="http://schemas.microsoft.com/office/drawing/2014/main" val="560728554"/>
                    </a:ext>
                  </a:extLst>
                </a:gridCol>
              </a:tblGrid>
              <a:tr h="430653">
                <a:tc gridSpan="2">
                  <a:txBody>
                    <a:bodyPr/>
                    <a:lstStyle/>
                    <a:p>
                      <a:pPr algn="ctr"/>
                      <a:r>
                        <a:rPr lang="en-GB" dirty="0" smtClean="0"/>
                        <a:t>RUN4</a:t>
                      </a:r>
                      <a:endParaRPr lang="en-GB" dirty="0"/>
                    </a:p>
                  </a:txBody>
                  <a:tcPr anchor="ctr">
                    <a:solidFill>
                      <a:srgbClr val="5D5D5D"/>
                    </a:solidFill>
                  </a:tcPr>
                </a:tc>
                <a:tc hMerge="1">
                  <a:txBody>
                    <a:bodyPr/>
                    <a:lstStyle/>
                    <a:p>
                      <a:pPr algn="ctr"/>
                      <a:endParaRPr lang="en-GB" dirty="0"/>
                    </a:p>
                  </a:txBody>
                  <a:tcPr anchor="ctr">
                    <a:solidFill>
                      <a:srgbClr val="5D5D5D"/>
                    </a:solidFill>
                  </a:tcPr>
                </a:tc>
                <a:extLst>
                  <a:ext uri="{0D108BD9-81ED-4DB2-BD59-A6C34878D82A}">
                    <a16:rowId xmlns="" xmlns:a16="http://schemas.microsoft.com/office/drawing/2014/main" val="1511881796"/>
                  </a:ext>
                </a:extLst>
              </a:tr>
              <a:tr h="430653">
                <a:tc>
                  <a:txBody>
                    <a:bodyPr/>
                    <a:lstStyle/>
                    <a:p>
                      <a:pPr algn="ctr"/>
                      <a:r>
                        <a:rPr lang="en-GB" dirty="0" smtClean="0"/>
                        <a:t>Zone1</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extLst>
                  <a:ext uri="{0D108BD9-81ED-4DB2-BD59-A6C34878D82A}">
                    <a16:rowId xmlns="" xmlns:a16="http://schemas.microsoft.com/office/drawing/2014/main" val="2789393305"/>
                  </a:ext>
                </a:extLst>
              </a:tr>
              <a:tr h="430653">
                <a:tc>
                  <a:txBody>
                    <a:bodyPr/>
                    <a:lstStyle/>
                    <a:p>
                      <a:pPr algn="ctr"/>
                      <a:r>
                        <a:rPr lang="en-GB" dirty="0" smtClean="0"/>
                        <a:t>Zone1</a:t>
                      </a:r>
                      <a:endParaRPr lang="en-GB" dirty="0"/>
                    </a:p>
                  </a:txBody>
                  <a:tcPr anchor="ctr">
                    <a:solidFill>
                      <a:schemeClr val="bg2">
                        <a:lumMod val="90000"/>
                      </a:schemeClr>
                    </a:solidFill>
                  </a:tcPr>
                </a:tc>
                <a:tc>
                  <a:txBody>
                    <a:bodyPr/>
                    <a:lstStyle/>
                    <a:p>
                      <a:pPr algn="ctr"/>
                      <a:r>
                        <a:rPr lang="en-GB" dirty="0" smtClean="0"/>
                        <a:t>Cheap</a:t>
                      </a:r>
                      <a:endParaRPr lang="en-GB" dirty="0"/>
                    </a:p>
                  </a:txBody>
                  <a:tcPr anchor="ctr">
                    <a:solidFill>
                      <a:schemeClr val="bg2">
                        <a:lumMod val="90000"/>
                      </a:schemeClr>
                    </a:solidFill>
                  </a:tcPr>
                </a:tc>
                <a:extLst>
                  <a:ext uri="{0D108BD9-81ED-4DB2-BD59-A6C34878D82A}">
                    <a16:rowId xmlns="" xmlns:a16="http://schemas.microsoft.com/office/drawing/2014/main" val="1963285245"/>
                  </a:ext>
                </a:extLst>
              </a:tr>
              <a:tr h="430653">
                <a:tc>
                  <a:txBody>
                    <a:bodyPr/>
                    <a:lstStyle/>
                    <a:p>
                      <a:pPr algn="ctr"/>
                      <a:r>
                        <a:rPr lang="en-GB" dirty="0" smtClean="0"/>
                        <a:t>Zone1</a:t>
                      </a:r>
                      <a:endParaRPr lang="en-GB" dirty="0"/>
                    </a:p>
                  </a:txBody>
                  <a:tcPr anchor="ctr">
                    <a:solidFill>
                      <a:schemeClr val="bg2">
                        <a:lumMod val="75000"/>
                      </a:schemeClr>
                    </a:solidFill>
                  </a:tcPr>
                </a:tc>
                <a:tc>
                  <a:txBody>
                    <a:bodyPr/>
                    <a:lstStyle/>
                    <a:p>
                      <a:pPr algn="ctr"/>
                      <a:r>
                        <a:rPr lang="en-GB" dirty="0" smtClean="0"/>
                        <a:t>Premium</a:t>
                      </a:r>
                      <a:endParaRPr lang="en-GB" dirty="0"/>
                    </a:p>
                  </a:txBody>
                  <a:tcPr anchor="ctr">
                    <a:solidFill>
                      <a:schemeClr val="bg2">
                        <a:lumMod val="75000"/>
                      </a:schemeClr>
                    </a:solidFill>
                  </a:tcPr>
                </a:tc>
              </a:tr>
              <a:tr h="430653">
                <a:tc>
                  <a:txBody>
                    <a:bodyPr/>
                    <a:lstStyle/>
                    <a:p>
                      <a:pPr algn="ctr"/>
                      <a:r>
                        <a:rPr lang="en-GB" dirty="0" smtClean="0"/>
                        <a:t>Zone7</a:t>
                      </a:r>
                      <a:endParaRPr lang="en-GB" dirty="0"/>
                    </a:p>
                  </a:txBody>
                  <a:tcPr anchor="ctr">
                    <a:solidFill>
                      <a:schemeClr val="bg2">
                        <a:lumMod val="90000"/>
                      </a:schemeClr>
                    </a:solidFill>
                  </a:tcPr>
                </a:tc>
                <a:tc>
                  <a:txBody>
                    <a:bodyPr/>
                    <a:lstStyle/>
                    <a:p>
                      <a:pPr algn="ctr"/>
                      <a:r>
                        <a:rPr lang="en-GB" dirty="0" smtClean="0"/>
                        <a:t>Moderate</a:t>
                      </a:r>
                    </a:p>
                  </a:txBody>
                  <a:tcPr anchor="ctr">
                    <a:solidFill>
                      <a:schemeClr val="bg2">
                        <a:lumMod val="90000"/>
                      </a:schemeClr>
                    </a:solidFill>
                  </a:tcPr>
                </a:tc>
              </a:tr>
              <a:tr h="430653">
                <a:tc>
                  <a:txBody>
                    <a:bodyPr/>
                    <a:lstStyle/>
                    <a:p>
                      <a:pPr algn="ctr"/>
                      <a:r>
                        <a:rPr lang="en-GB" dirty="0" smtClean="0"/>
                        <a:t>Zone7</a:t>
                      </a:r>
                      <a:endParaRPr lang="en-GB" dirty="0"/>
                    </a:p>
                  </a:txBody>
                  <a:tcPr anchor="ctr">
                    <a:solidFill>
                      <a:schemeClr val="bg2">
                        <a:lumMod val="75000"/>
                      </a:schemeClr>
                    </a:solidFill>
                  </a:tcPr>
                </a:tc>
                <a:tc>
                  <a:txBody>
                    <a:bodyPr/>
                    <a:lstStyle/>
                    <a:p>
                      <a:pPr algn="ctr"/>
                      <a:r>
                        <a:rPr lang="en-GB" dirty="0" smtClean="0"/>
                        <a:t>Moderate</a:t>
                      </a:r>
                    </a:p>
                  </a:txBody>
                  <a:tcPr anchor="ctr">
                    <a:solidFill>
                      <a:schemeClr val="bg2">
                        <a:lumMod val="75000"/>
                      </a:schemeClr>
                    </a:solidFill>
                  </a:tcPr>
                </a:tc>
              </a:tr>
            </a:tbl>
          </a:graphicData>
        </a:graphic>
      </p:graphicFrame>
    </p:spTree>
    <p:extLst>
      <p:ext uri="{BB962C8B-B14F-4D97-AF65-F5344CB8AC3E}">
        <p14:creationId xmlns:p14="http://schemas.microsoft.com/office/powerpoint/2010/main" val="16458664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a:extLst>
              <a:ext uri="{FF2B5EF4-FFF2-40B4-BE49-F238E27FC236}">
                <a16:creationId xmlns="" xmlns:a16="http://schemas.microsoft.com/office/drawing/2014/main" id="{C405F93C-BF63-41F1-B634-CA11C56F15F7}"/>
              </a:ext>
            </a:extLst>
          </p:cNvPr>
          <p:cNvGraphicFramePr>
            <a:graphicFrameLocks noGrp="1"/>
          </p:cNvGraphicFramePr>
          <p:nvPr>
            <p:extLst>
              <p:ext uri="{D42A27DB-BD31-4B8C-83A1-F6EECF244321}">
                <p14:modId xmlns:p14="http://schemas.microsoft.com/office/powerpoint/2010/main" val="1744643003"/>
              </p:ext>
            </p:extLst>
          </p:nvPr>
        </p:nvGraphicFramePr>
        <p:xfrm>
          <a:off x="890016" y="2254801"/>
          <a:ext cx="2386784" cy="2153265"/>
        </p:xfrm>
        <a:graphic>
          <a:graphicData uri="http://schemas.openxmlformats.org/drawingml/2006/table">
            <a:tbl>
              <a:tblPr firstRow="1" bandRow="1">
                <a:tableStyleId>{5C22544A-7EE6-4342-B048-85BDC9FD1C3A}</a:tableStyleId>
              </a:tblPr>
              <a:tblGrid>
                <a:gridCol w="1193392">
                  <a:extLst>
                    <a:ext uri="{9D8B030D-6E8A-4147-A177-3AD203B41FA5}">
                      <a16:colId xmlns="" xmlns:a16="http://schemas.microsoft.com/office/drawing/2014/main" val="2163310120"/>
                    </a:ext>
                  </a:extLst>
                </a:gridCol>
                <a:gridCol w="1193392">
                  <a:extLst>
                    <a:ext uri="{9D8B030D-6E8A-4147-A177-3AD203B41FA5}">
                      <a16:colId xmlns="" xmlns:a16="http://schemas.microsoft.com/office/drawing/2014/main" val="560728554"/>
                    </a:ext>
                  </a:extLst>
                </a:gridCol>
              </a:tblGrid>
              <a:tr h="430653">
                <a:tc gridSpan="2">
                  <a:txBody>
                    <a:bodyPr/>
                    <a:lstStyle/>
                    <a:p>
                      <a:pPr algn="ctr"/>
                      <a:r>
                        <a:rPr lang="en-GB" dirty="0" smtClean="0"/>
                        <a:t>RUN5</a:t>
                      </a:r>
                      <a:endParaRPr lang="en-GB" dirty="0"/>
                    </a:p>
                  </a:txBody>
                  <a:tcPr anchor="ctr">
                    <a:solidFill>
                      <a:srgbClr val="5D5D5D"/>
                    </a:solidFill>
                  </a:tcPr>
                </a:tc>
                <a:tc hMerge="1">
                  <a:txBody>
                    <a:bodyPr/>
                    <a:lstStyle/>
                    <a:p>
                      <a:pPr algn="ctr"/>
                      <a:endParaRPr lang="en-GB" dirty="0"/>
                    </a:p>
                  </a:txBody>
                  <a:tcPr anchor="ctr">
                    <a:solidFill>
                      <a:srgbClr val="5D5D5D"/>
                    </a:solidFill>
                  </a:tcPr>
                </a:tc>
                <a:extLst>
                  <a:ext uri="{0D108BD9-81ED-4DB2-BD59-A6C34878D82A}">
                    <a16:rowId xmlns="" xmlns:a16="http://schemas.microsoft.com/office/drawing/2014/main" val="1511881796"/>
                  </a:ext>
                </a:extLst>
              </a:tr>
              <a:tr h="430653">
                <a:tc>
                  <a:txBody>
                    <a:bodyPr/>
                    <a:lstStyle/>
                    <a:p>
                      <a:pPr algn="ctr"/>
                      <a:r>
                        <a:rPr lang="en-GB" dirty="0" smtClean="0"/>
                        <a:t>Zone5</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extLst>
                  <a:ext uri="{0D108BD9-81ED-4DB2-BD59-A6C34878D82A}">
                    <a16:rowId xmlns="" xmlns:a16="http://schemas.microsoft.com/office/drawing/2014/main" val="2789393305"/>
                  </a:ext>
                </a:extLst>
              </a:tr>
              <a:tr h="430653">
                <a:tc>
                  <a:txBody>
                    <a:bodyPr/>
                    <a:lstStyle/>
                    <a:p>
                      <a:pPr algn="ctr"/>
                      <a:r>
                        <a:rPr lang="en-GB" dirty="0" smtClean="0"/>
                        <a:t>Zone5</a:t>
                      </a:r>
                      <a:endParaRPr lang="en-GB" dirty="0"/>
                    </a:p>
                  </a:txBody>
                  <a:tcPr anchor="ctr">
                    <a:solidFill>
                      <a:schemeClr val="bg2">
                        <a:lumMod val="90000"/>
                      </a:schemeClr>
                    </a:solidFill>
                  </a:tcPr>
                </a:tc>
                <a:tc>
                  <a:txBody>
                    <a:bodyPr/>
                    <a:lstStyle/>
                    <a:p>
                      <a:pPr algn="ctr"/>
                      <a:r>
                        <a:rPr lang="en-GB" dirty="0" smtClean="0"/>
                        <a:t>Moderate</a:t>
                      </a:r>
                      <a:endParaRPr lang="en-GB" dirty="0"/>
                    </a:p>
                  </a:txBody>
                  <a:tcPr anchor="ctr">
                    <a:solidFill>
                      <a:schemeClr val="bg2">
                        <a:lumMod val="90000"/>
                      </a:schemeClr>
                    </a:solidFill>
                  </a:tcPr>
                </a:tc>
                <a:extLst>
                  <a:ext uri="{0D108BD9-81ED-4DB2-BD59-A6C34878D82A}">
                    <a16:rowId xmlns="" xmlns:a16="http://schemas.microsoft.com/office/drawing/2014/main" val="1963285245"/>
                  </a:ext>
                </a:extLst>
              </a:tr>
              <a:tr h="430653">
                <a:tc>
                  <a:txBody>
                    <a:bodyPr/>
                    <a:lstStyle/>
                    <a:p>
                      <a:pPr algn="ctr"/>
                      <a:r>
                        <a:rPr lang="en-GB" dirty="0" smtClean="0"/>
                        <a:t>Zone5</a:t>
                      </a:r>
                      <a:endParaRPr lang="en-GB" dirty="0"/>
                    </a:p>
                  </a:txBody>
                  <a:tcPr anchor="ctr">
                    <a:solidFill>
                      <a:schemeClr val="bg2">
                        <a:lumMod val="75000"/>
                      </a:schemeClr>
                    </a:solidFill>
                  </a:tcPr>
                </a:tc>
                <a:tc>
                  <a:txBody>
                    <a:bodyPr/>
                    <a:lstStyle/>
                    <a:p>
                      <a:pPr algn="ctr"/>
                      <a:r>
                        <a:rPr lang="en-GB" dirty="0" smtClean="0"/>
                        <a:t>Moderate</a:t>
                      </a:r>
                      <a:endParaRPr lang="en-GB" dirty="0"/>
                    </a:p>
                  </a:txBody>
                  <a:tcPr anchor="ctr">
                    <a:solidFill>
                      <a:schemeClr val="bg2">
                        <a:lumMod val="75000"/>
                      </a:schemeClr>
                    </a:solidFill>
                  </a:tcPr>
                </a:tc>
              </a:tr>
              <a:tr h="430653">
                <a:tc>
                  <a:txBody>
                    <a:bodyPr/>
                    <a:lstStyle/>
                    <a:p>
                      <a:pPr algn="ctr"/>
                      <a:r>
                        <a:rPr lang="en-GB" dirty="0" smtClean="0"/>
                        <a:t>Zone5</a:t>
                      </a:r>
                      <a:endParaRPr lang="en-GB" dirty="0"/>
                    </a:p>
                  </a:txBody>
                  <a:tcPr anchor="ctr">
                    <a:solidFill>
                      <a:schemeClr val="bg2">
                        <a:lumMod val="90000"/>
                      </a:schemeClr>
                    </a:solidFill>
                  </a:tcPr>
                </a:tc>
                <a:tc>
                  <a:txBody>
                    <a:bodyPr/>
                    <a:lstStyle/>
                    <a:p>
                      <a:pPr algn="ctr"/>
                      <a:r>
                        <a:rPr lang="en-GB" dirty="0" smtClean="0"/>
                        <a:t>Premium</a:t>
                      </a:r>
                    </a:p>
                  </a:txBody>
                  <a:tcPr anchor="ctr">
                    <a:solidFill>
                      <a:schemeClr val="bg2">
                        <a:lumMod val="90000"/>
                      </a:schemeClr>
                    </a:solidFill>
                  </a:tcPr>
                </a:tc>
              </a:tr>
            </a:tbl>
          </a:graphicData>
        </a:graphic>
      </p:graphicFrame>
      <p:graphicFrame>
        <p:nvGraphicFramePr>
          <p:cNvPr id="18" name="Table 17">
            <a:extLst>
              <a:ext uri="{FF2B5EF4-FFF2-40B4-BE49-F238E27FC236}">
                <a16:creationId xmlns="" xmlns:a16="http://schemas.microsoft.com/office/drawing/2014/main" id="{C405F93C-BF63-41F1-B634-CA11C56F15F7}"/>
              </a:ext>
            </a:extLst>
          </p:cNvPr>
          <p:cNvGraphicFramePr>
            <a:graphicFrameLocks noGrp="1"/>
          </p:cNvGraphicFramePr>
          <p:nvPr>
            <p:extLst>
              <p:ext uri="{D42A27DB-BD31-4B8C-83A1-F6EECF244321}">
                <p14:modId xmlns:p14="http://schemas.microsoft.com/office/powerpoint/2010/main" val="473235283"/>
              </p:ext>
            </p:extLst>
          </p:nvPr>
        </p:nvGraphicFramePr>
        <p:xfrm>
          <a:off x="3601960" y="2240843"/>
          <a:ext cx="2386784" cy="2153265"/>
        </p:xfrm>
        <a:graphic>
          <a:graphicData uri="http://schemas.openxmlformats.org/drawingml/2006/table">
            <a:tbl>
              <a:tblPr firstRow="1" bandRow="1">
                <a:tableStyleId>{5C22544A-7EE6-4342-B048-85BDC9FD1C3A}</a:tableStyleId>
              </a:tblPr>
              <a:tblGrid>
                <a:gridCol w="1193392">
                  <a:extLst>
                    <a:ext uri="{9D8B030D-6E8A-4147-A177-3AD203B41FA5}">
                      <a16:colId xmlns="" xmlns:a16="http://schemas.microsoft.com/office/drawing/2014/main" val="2163310120"/>
                    </a:ext>
                  </a:extLst>
                </a:gridCol>
                <a:gridCol w="1193392">
                  <a:extLst>
                    <a:ext uri="{9D8B030D-6E8A-4147-A177-3AD203B41FA5}">
                      <a16:colId xmlns="" xmlns:a16="http://schemas.microsoft.com/office/drawing/2014/main" val="560728554"/>
                    </a:ext>
                  </a:extLst>
                </a:gridCol>
              </a:tblGrid>
              <a:tr h="430653">
                <a:tc gridSpan="2">
                  <a:txBody>
                    <a:bodyPr/>
                    <a:lstStyle/>
                    <a:p>
                      <a:pPr algn="ctr"/>
                      <a:r>
                        <a:rPr lang="en-GB" dirty="0" smtClean="0"/>
                        <a:t>RUN6</a:t>
                      </a:r>
                      <a:endParaRPr lang="en-GB" dirty="0"/>
                    </a:p>
                  </a:txBody>
                  <a:tcPr anchor="ctr">
                    <a:solidFill>
                      <a:srgbClr val="5D5D5D"/>
                    </a:solidFill>
                  </a:tcPr>
                </a:tc>
                <a:tc hMerge="1">
                  <a:txBody>
                    <a:bodyPr/>
                    <a:lstStyle/>
                    <a:p>
                      <a:pPr algn="ctr"/>
                      <a:endParaRPr lang="en-GB" dirty="0"/>
                    </a:p>
                  </a:txBody>
                  <a:tcPr anchor="ctr">
                    <a:solidFill>
                      <a:srgbClr val="5D5D5D"/>
                    </a:solidFill>
                  </a:tcPr>
                </a:tc>
                <a:extLst>
                  <a:ext uri="{0D108BD9-81ED-4DB2-BD59-A6C34878D82A}">
                    <a16:rowId xmlns="" xmlns:a16="http://schemas.microsoft.com/office/drawing/2014/main" val="1511881796"/>
                  </a:ext>
                </a:extLst>
              </a:tr>
              <a:tr h="430653">
                <a:tc>
                  <a:txBody>
                    <a:bodyPr/>
                    <a:lstStyle/>
                    <a:p>
                      <a:pPr algn="ctr"/>
                      <a:r>
                        <a:rPr lang="en-GB" dirty="0" smtClean="0"/>
                        <a:t>Zone3</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extLst>
                  <a:ext uri="{0D108BD9-81ED-4DB2-BD59-A6C34878D82A}">
                    <a16:rowId xmlns="" xmlns:a16="http://schemas.microsoft.com/office/drawing/2014/main" val="2789393305"/>
                  </a:ext>
                </a:extLst>
              </a:tr>
              <a:tr h="430653">
                <a:tc>
                  <a:txBody>
                    <a:bodyPr/>
                    <a:lstStyle/>
                    <a:p>
                      <a:pPr algn="ctr"/>
                      <a:r>
                        <a:rPr lang="en-GB" dirty="0" smtClean="0"/>
                        <a:t>Zone3</a:t>
                      </a:r>
                      <a:endParaRPr lang="en-GB" dirty="0"/>
                    </a:p>
                  </a:txBody>
                  <a:tcPr anchor="ctr">
                    <a:solidFill>
                      <a:schemeClr val="bg2">
                        <a:lumMod val="90000"/>
                      </a:schemeClr>
                    </a:solidFill>
                  </a:tcPr>
                </a:tc>
                <a:tc>
                  <a:txBody>
                    <a:bodyPr/>
                    <a:lstStyle/>
                    <a:p>
                      <a:pPr algn="ctr"/>
                      <a:r>
                        <a:rPr lang="en-GB" dirty="0" smtClean="0"/>
                        <a:t>Cheap</a:t>
                      </a:r>
                      <a:endParaRPr lang="en-GB" dirty="0"/>
                    </a:p>
                  </a:txBody>
                  <a:tcPr anchor="ctr">
                    <a:solidFill>
                      <a:schemeClr val="bg2">
                        <a:lumMod val="90000"/>
                      </a:schemeClr>
                    </a:solidFill>
                  </a:tcPr>
                </a:tc>
                <a:extLst>
                  <a:ext uri="{0D108BD9-81ED-4DB2-BD59-A6C34878D82A}">
                    <a16:rowId xmlns="" xmlns:a16="http://schemas.microsoft.com/office/drawing/2014/main" val="1963285245"/>
                  </a:ext>
                </a:extLst>
              </a:tr>
              <a:tr h="430653">
                <a:tc>
                  <a:txBody>
                    <a:bodyPr/>
                    <a:lstStyle/>
                    <a:p>
                      <a:pPr algn="ctr"/>
                      <a:r>
                        <a:rPr lang="en-GB" dirty="0" smtClean="0"/>
                        <a:t>Zone7</a:t>
                      </a:r>
                      <a:endParaRPr lang="en-GB" dirty="0"/>
                    </a:p>
                  </a:txBody>
                  <a:tcPr anchor="ctr">
                    <a:solidFill>
                      <a:schemeClr val="bg2">
                        <a:lumMod val="75000"/>
                      </a:schemeClr>
                    </a:solidFill>
                  </a:tcPr>
                </a:tc>
                <a:tc>
                  <a:txBody>
                    <a:bodyPr/>
                    <a:lstStyle/>
                    <a:p>
                      <a:pPr algn="ctr"/>
                      <a:r>
                        <a:rPr lang="en-GB" dirty="0" smtClean="0"/>
                        <a:t>Moderate</a:t>
                      </a:r>
                      <a:endParaRPr lang="en-GB" dirty="0"/>
                    </a:p>
                  </a:txBody>
                  <a:tcPr anchor="ctr">
                    <a:solidFill>
                      <a:schemeClr val="bg2">
                        <a:lumMod val="75000"/>
                      </a:schemeClr>
                    </a:solidFill>
                  </a:tcPr>
                </a:tc>
              </a:tr>
              <a:tr h="430653">
                <a:tc>
                  <a:txBody>
                    <a:bodyPr/>
                    <a:lstStyle/>
                    <a:p>
                      <a:pPr algn="ctr"/>
                      <a:r>
                        <a:rPr lang="en-GB" dirty="0" smtClean="0"/>
                        <a:t>Zone7</a:t>
                      </a:r>
                      <a:endParaRPr lang="en-GB" dirty="0"/>
                    </a:p>
                  </a:txBody>
                  <a:tcPr anchor="ctr">
                    <a:solidFill>
                      <a:schemeClr val="bg2">
                        <a:lumMod val="90000"/>
                      </a:schemeClr>
                    </a:solidFill>
                  </a:tcPr>
                </a:tc>
                <a:tc>
                  <a:txBody>
                    <a:bodyPr/>
                    <a:lstStyle/>
                    <a:p>
                      <a:pPr algn="ctr"/>
                      <a:r>
                        <a:rPr lang="en-GB" dirty="0" smtClean="0"/>
                        <a:t>Premium</a:t>
                      </a:r>
                    </a:p>
                  </a:txBody>
                  <a:tcPr anchor="ctr">
                    <a:solidFill>
                      <a:schemeClr val="bg2">
                        <a:lumMod val="90000"/>
                      </a:schemeClr>
                    </a:solidFill>
                  </a:tcPr>
                </a:tc>
              </a:tr>
            </a:tbl>
          </a:graphicData>
        </a:graphic>
      </p:graphicFrame>
      <p:graphicFrame>
        <p:nvGraphicFramePr>
          <p:cNvPr id="19" name="Table 18">
            <a:extLst>
              <a:ext uri="{FF2B5EF4-FFF2-40B4-BE49-F238E27FC236}">
                <a16:creationId xmlns="" xmlns:a16="http://schemas.microsoft.com/office/drawing/2014/main" id="{C405F93C-BF63-41F1-B634-CA11C56F15F7}"/>
              </a:ext>
            </a:extLst>
          </p:cNvPr>
          <p:cNvGraphicFramePr>
            <a:graphicFrameLocks noGrp="1"/>
          </p:cNvGraphicFramePr>
          <p:nvPr>
            <p:extLst>
              <p:ext uri="{D42A27DB-BD31-4B8C-83A1-F6EECF244321}">
                <p14:modId xmlns:p14="http://schemas.microsoft.com/office/powerpoint/2010/main" val="1533456540"/>
              </p:ext>
            </p:extLst>
          </p:nvPr>
        </p:nvGraphicFramePr>
        <p:xfrm>
          <a:off x="6378002" y="2240843"/>
          <a:ext cx="2386784" cy="2583918"/>
        </p:xfrm>
        <a:graphic>
          <a:graphicData uri="http://schemas.openxmlformats.org/drawingml/2006/table">
            <a:tbl>
              <a:tblPr firstRow="1" bandRow="1">
                <a:tableStyleId>{5C22544A-7EE6-4342-B048-85BDC9FD1C3A}</a:tableStyleId>
              </a:tblPr>
              <a:tblGrid>
                <a:gridCol w="1193392">
                  <a:extLst>
                    <a:ext uri="{9D8B030D-6E8A-4147-A177-3AD203B41FA5}">
                      <a16:colId xmlns="" xmlns:a16="http://schemas.microsoft.com/office/drawing/2014/main" val="2163310120"/>
                    </a:ext>
                  </a:extLst>
                </a:gridCol>
                <a:gridCol w="1193392">
                  <a:extLst>
                    <a:ext uri="{9D8B030D-6E8A-4147-A177-3AD203B41FA5}">
                      <a16:colId xmlns="" xmlns:a16="http://schemas.microsoft.com/office/drawing/2014/main" val="560728554"/>
                    </a:ext>
                  </a:extLst>
                </a:gridCol>
              </a:tblGrid>
              <a:tr h="430653">
                <a:tc gridSpan="2">
                  <a:txBody>
                    <a:bodyPr/>
                    <a:lstStyle/>
                    <a:p>
                      <a:pPr algn="ctr"/>
                      <a:r>
                        <a:rPr lang="en-GB" dirty="0" smtClean="0"/>
                        <a:t>RUN7</a:t>
                      </a:r>
                      <a:endParaRPr lang="en-GB" dirty="0"/>
                    </a:p>
                  </a:txBody>
                  <a:tcPr anchor="ctr">
                    <a:solidFill>
                      <a:srgbClr val="5D5D5D"/>
                    </a:solidFill>
                  </a:tcPr>
                </a:tc>
                <a:tc hMerge="1">
                  <a:txBody>
                    <a:bodyPr/>
                    <a:lstStyle/>
                    <a:p>
                      <a:pPr algn="ctr"/>
                      <a:endParaRPr lang="en-GB" dirty="0"/>
                    </a:p>
                  </a:txBody>
                  <a:tcPr anchor="ctr">
                    <a:solidFill>
                      <a:srgbClr val="5D5D5D"/>
                    </a:solidFill>
                  </a:tcPr>
                </a:tc>
                <a:extLst>
                  <a:ext uri="{0D108BD9-81ED-4DB2-BD59-A6C34878D82A}">
                    <a16:rowId xmlns="" xmlns:a16="http://schemas.microsoft.com/office/drawing/2014/main" val="1511881796"/>
                  </a:ext>
                </a:extLst>
              </a:tr>
              <a:tr h="430653">
                <a:tc>
                  <a:txBody>
                    <a:bodyPr/>
                    <a:lstStyle/>
                    <a:p>
                      <a:pPr algn="ctr"/>
                      <a:r>
                        <a:rPr lang="en-GB" dirty="0" smtClean="0"/>
                        <a:t>Zone2</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extLst>
                  <a:ext uri="{0D108BD9-81ED-4DB2-BD59-A6C34878D82A}">
                    <a16:rowId xmlns="" xmlns:a16="http://schemas.microsoft.com/office/drawing/2014/main" val="2789393305"/>
                  </a:ext>
                </a:extLst>
              </a:tr>
              <a:tr h="430653">
                <a:tc>
                  <a:txBody>
                    <a:bodyPr/>
                    <a:lstStyle/>
                    <a:p>
                      <a:pPr algn="ctr"/>
                      <a:r>
                        <a:rPr lang="en-GB" dirty="0" smtClean="0"/>
                        <a:t>Zone2</a:t>
                      </a:r>
                      <a:endParaRPr lang="en-GB" dirty="0"/>
                    </a:p>
                  </a:txBody>
                  <a:tcPr anchor="ctr">
                    <a:solidFill>
                      <a:schemeClr val="bg2">
                        <a:lumMod val="90000"/>
                      </a:schemeClr>
                    </a:solidFill>
                  </a:tcPr>
                </a:tc>
                <a:tc>
                  <a:txBody>
                    <a:bodyPr/>
                    <a:lstStyle/>
                    <a:p>
                      <a:pPr algn="ctr"/>
                      <a:r>
                        <a:rPr lang="en-GB" dirty="0" smtClean="0"/>
                        <a:t>Moderate</a:t>
                      </a:r>
                      <a:endParaRPr lang="en-GB" dirty="0"/>
                    </a:p>
                  </a:txBody>
                  <a:tcPr anchor="ctr">
                    <a:solidFill>
                      <a:schemeClr val="bg2">
                        <a:lumMod val="90000"/>
                      </a:schemeClr>
                    </a:solidFill>
                  </a:tcPr>
                </a:tc>
                <a:extLst>
                  <a:ext uri="{0D108BD9-81ED-4DB2-BD59-A6C34878D82A}">
                    <a16:rowId xmlns="" xmlns:a16="http://schemas.microsoft.com/office/drawing/2014/main" val="1963285245"/>
                  </a:ext>
                </a:extLst>
              </a:tr>
              <a:tr h="430653">
                <a:tc>
                  <a:txBody>
                    <a:bodyPr/>
                    <a:lstStyle/>
                    <a:p>
                      <a:pPr algn="ctr"/>
                      <a:r>
                        <a:rPr lang="en-GB" dirty="0" smtClean="0"/>
                        <a:t>Zone2</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tr>
              <a:tr h="430653">
                <a:tc>
                  <a:txBody>
                    <a:bodyPr/>
                    <a:lstStyle/>
                    <a:p>
                      <a:pPr algn="ctr"/>
                      <a:r>
                        <a:rPr lang="en-GB" dirty="0" smtClean="0"/>
                        <a:t>Zone8</a:t>
                      </a:r>
                      <a:endParaRPr lang="en-GB" dirty="0"/>
                    </a:p>
                  </a:txBody>
                  <a:tcPr anchor="ctr">
                    <a:solidFill>
                      <a:schemeClr val="bg2">
                        <a:lumMod val="90000"/>
                      </a:schemeClr>
                    </a:solidFill>
                  </a:tcPr>
                </a:tc>
                <a:tc>
                  <a:txBody>
                    <a:bodyPr/>
                    <a:lstStyle/>
                    <a:p>
                      <a:pPr algn="ctr"/>
                      <a:r>
                        <a:rPr lang="en-GB" dirty="0" smtClean="0"/>
                        <a:t>Moderate</a:t>
                      </a:r>
                    </a:p>
                  </a:txBody>
                  <a:tcPr anchor="ctr">
                    <a:solidFill>
                      <a:schemeClr val="bg2">
                        <a:lumMod val="90000"/>
                      </a:schemeClr>
                    </a:solidFill>
                  </a:tcPr>
                </a:tc>
              </a:tr>
              <a:tr h="430653">
                <a:tc>
                  <a:txBody>
                    <a:bodyPr/>
                    <a:lstStyle/>
                    <a:p>
                      <a:pPr algn="ctr"/>
                      <a:r>
                        <a:rPr lang="en-GB" dirty="0" smtClean="0"/>
                        <a:t>Zone8</a:t>
                      </a:r>
                      <a:endParaRPr lang="en-GB" dirty="0"/>
                    </a:p>
                  </a:txBody>
                  <a:tcPr anchor="ctr">
                    <a:solidFill>
                      <a:schemeClr val="bg2">
                        <a:lumMod val="75000"/>
                      </a:schemeClr>
                    </a:solidFill>
                  </a:tcPr>
                </a:tc>
                <a:tc>
                  <a:txBody>
                    <a:bodyPr/>
                    <a:lstStyle/>
                    <a:p>
                      <a:pPr algn="ctr"/>
                      <a:r>
                        <a:rPr lang="en-GB" dirty="0" smtClean="0"/>
                        <a:t>Premium</a:t>
                      </a:r>
                    </a:p>
                  </a:txBody>
                  <a:tcPr anchor="ctr">
                    <a:solidFill>
                      <a:schemeClr val="bg2">
                        <a:lumMod val="75000"/>
                      </a:schemeClr>
                    </a:solidFill>
                  </a:tcPr>
                </a:tc>
              </a:tr>
            </a:tbl>
          </a:graphicData>
        </a:graphic>
      </p:graphicFrame>
      <p:graphicFrame>
        <p:nvGraphicFramePr>
          <p:cNvPr id="20" name="Table 19">
            <a:extLst>
              <a:ext uri="{FF2B5EF4-FFF2-40B4-BE49-F238E27FC236}">
                <a16:creationId xmlns="" xmlns:a16="http://schemas.microsoft.com/office/drawing/2014/main" id="{C405F93C-BF63-41F1-B634-CA11C56F15F7}"/>
              </a:ext>
            </a:extLst>
          </p:cNvPr>
          <p:cNvGraphicFramePr>
            <a:graphicFrameLocks noGrp="1"/>
          </p:cNvGraphicFramePr>
          <p:nvPr>
            <p:extLst>
              <p:ext uri="{D42A27DB-BD31-4B8C-83A1-F6EECF244321}">
                <p14:modId xmlns:p14="http://schemas.microsoft.com/office/powerpoint/2010/main" val="852820133"/>
              </p:ext>
            </p:extLst>
          </p:nvPr>
        </p:nvGraphicFramePr>
        <p:xfrm>
          <a:off x="9168765" y="2240843"/>
          <a:ext cx="2386784" cy="3014571"/>
        </p:xfrm>
        <a:graphic>
          <a:graphicData uri="http://schemas.openxmlformats.org/drawingml/2006/table">
            <a:tbl>
              <a:tblPr firstRow="1" bandRow="1">
                <a:tableStyleId>{5C22544A-7EE6-4342-B048-85BDC9FD1C3A}</a:tableStyleId>
              </a:tblPr>
              <a:tblGrid>
                <a:gridCol w="1193392">
                  <a:extLst>
                    <a:ext uri="{9D8B030D-6E8A-4147-A177-3AD203B41FA5}">
                      <a16:colId xmlns="" xmlns:a16="http://schemas.microsoft.com/office/drawing/2014/main" val="2163310120"/>
                    </a:ext>
                  </a:extLst>
                </a:gridCol>
                <a:gridCol w="1193392">
                  <a:extLst>
                    <a:ext uri="{9D8B030D-6E8A-4147-A177-3AD203B41FA5}">
                      <a16:colId xmlns="" xmlns:a16="http://schemas.microsoft.com/office/drawing/2014/main" val="560728554"/>
                    </a:ext>
                  </a:extLst>
                </a:gridCol>
              </a:tblGrid>
              <a:tr h="430653">
                <a:tc gridSpan="2">
                  <a:txBody>
                    <a:bodyPr/>
                    <a:lstStyle/>
                    <a:p>
                      <a:pPr algn="ctr"/>
                      <a:r>
                        <a:rPr lang="en-GB" dirty="0" smtClean="0"/>
                        <a:t>RUN8</a:t>
                      </a:r>
                      <a:endParaRPr lang="en-GB" dirty="0"/>
                    </a:p>
                  </a:txBody>
                  <a:tcPr anchor="ctr">
                    <a:solidFill>
                      <a:srgbClr val="5D5D5D"/>
                    </a:solidFill>
                  </a:tcPr>
                </a:tc>
                <a:tc hMerge="1">
                  <a:txBody>
                    <a:bodyPr/>
                    <a:lstStyle/>
                    <a:p>
                      <a:pPr algn="ctr"/>
                      <a:endParaRPr lang="en-GB" dirty="0"/>
                    </a:p>
                  </a:txBody>
                  <a:tcPr anchor="ctr">
                    <a:solidFill>
                      <a:srgbClr val="5D5D5D"/>
                    </a:solidFill>
                  </a:tcPr>
                </a:tc>
                <a:extLst>
                  <a:ext uri="{0D108BD9-81ED-4DB2-BD59-A6C34878D82A}">
                    <a16:rowId xmlns="" xmlns:a16="http://schemas.microsoft.com/office/drawing/2014/main" val="1511881796"/>
                  </a:ext>
                </a:extLst>
              </a:tr>
              <a:tr h="430653">
                <a:tc>
                  <a:txBody>
                    <a:bodyPr/>
                    <a:lstStyle/>
                    <a:p>
                      <a:pPr algn="ctr"/>
                      <a:r>
                        <a:rPr lang="en-GB" dirty="0" smtClean="0"/>
                        <a:t>Zone4</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extLst>
                  <a:ext uri="{0D108BD9-81ED-4DB2-BD59-A6C34878D82A}">
                    <a16:rowId xmlns="" xmlns:a16="http://schemas.microsoft.com/office/drawing/2014/main" val="2789393305"/>
                  </a:ext>
                </a:extLst>
              </a:tr>
              <a:tr h="430653">
                <a:tc>
                  <a:txBody>
                    <a:bodyPr/>
                    <a:lstStyle/>
                    <a:p>
                      <a:pPr algn="ctr"/>
                      <a:r>
                        <a:rPr lang="en-GB" dirty="0" smtClean="0"/>
                        <a:t>Zone4</a:t>
                      </a:r>
                      <a:endParaRPr lang="en-GB" dirty="0"/>
                    </a:p>
                  </a:txBody>
                  <a:tcPr anchor="ctr">
                    <a:solidFill>
                      <a:schemeClr val="bg2">
                        <a:lumMod val="90000"/>
                      </a:schemeClr>
                    </a:solidFill>
                  </a:tcPr>
                </a:tc>
                <a:tc>
                  <a:txBody>
                    <a:bodyPr/>
                    <a:lstStyle/>
                    <a:p>
                      <a:pPr algn="ctr"/>
                      <a:r>
                        <a:rPr lang="en-GB" dirty="0" smtClean="0"/>
                        <a:t>Premium</a:t>
                      </a:r>
                      <a:endParaRPr lang="en-GB" dirty="0"/>
                    </a:p>
                  </a:txBody>
                  <a:tcPr anchor="ctr">
                    <a:solidFill>
                      <a:schemeClr val="bg2">
                        <a:lumMod val="90000"/>
                      </a:schemeClr>
                    </a:solidFill>
                  </a:tcPr>
                </a:tc>
                <a:extLst>
                  <a:ext uri="{0D108BD9-81ED-4DB2-BD59-A6C34878D82A}">
                    <a16:rowId xmlns="" xmlns:a16="http://schemas.microsoft.com/office/drawing/2014/main" val="1963285245"/>
                  </a:ext>
                </a:extLst>
              </a:tr>
              <a:tr h="430653">
                <a:tc>
                  <a:txBody>
                    <a:bodyPr/>
                    <a:lstStyle/>
                    <a:p>
                      <a:pPr algn="ctr"/>
                      <a:r>
                        <a:rPr lang="en-GB" dirty="0" smtClean="0"/>
                        <a:t>Zone5</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tr>
              <a:tr h="430653">
                <a:tc>
                  <a:txBody>
                    <a:bodyPr/>
                    <a:lstStyle/>
                    <a:p>
                      <a:pPr algn="ctr"/>
                      <a:r>
                        <a:rPr lang="en-GB" dirty="0" smtClean="0"/>
                        <a:t>Zone5</a:t>
                      </a:r>
                      <a:endParaRPr lang="en-GB" dirty="0"/>
                    </a:p>
                  </a:txBody>
                  <a:tcPr anchor="ctr">
                    <a:solidFill>
                      <a:schemeClr val="bg2">
                        <a:lumMod val="90000"/>
                      </a:schemeClr>
                    </a:solidFill>
                  </a:tcPr>
                </a:tc>
                <a:tc>
                  <a:txBody>
                    <a:bodyPr/>
                    <a:lstStyle/>
                    <a:p>
                      <a:pPr algn="ctr"/>
                      <a:r>
                        <a:rPr lang="en-GB" dirty="0" smtClean="0"/>
                        <a:t>Moderate</a:t>
                      </a:r>
                    </a:p>
                  </a:txBody>
                  <a:tcPr anchor="ctr">
                    <a:solidFill>
                      <a:schemeClr val="bg2">
                        <a:lumMod val="90000"/>
                      </a:schemeClr>
                    </a:solidFill>
                  </a:tcPr>
                </a:tc>
              </a:tr>
              <a:tr h="430653">
                <a:tc>
                  <a:txBody>
                    <a:bodyPr/>
                    <a:lstStyle/>
                    <a:p>
                      <a:pPr algn="ctr"/>
                      <a:r>
                        <a:rPr lang="en-GB" dirty="0" smtClean="0"/>
                        <a:t>Zone6</a:t>
                      </a:r>
                      <a:endParaRPr lang="en-GB" dirty="0"/>
                    </a:p>
                  </a:txBody>
                  <a:tcPr anchor="ctr">
                    <a:solidFill>
                      <a:schemeClr val="bg2">
                        <a:lumMod val="75000"/>
                      </a:schemeClr>
                    </a:solidFill>
                  </a:tcPr>
                </a:tc>
                <a:tc>
                  <a:txBody>
                    <a:bodyPr/>
                    <a:lstStyle/>
                    <a:p>
                      <a:pPr algn="ctr"/>
                      <a:r>
                        <a:rPr lang="en-GB" dirty="0" smtClean="0"/>
                        <a:t>Moderate</a:t>
                      </a:r>
                    </a:p>
                  </a:txBody>
                  <a:tcPr anchor="ctr">
                    <a:solidFill>
                      <a:schemeClr val="bg2">
                        <a:lumMod val="75000"/>
                      </a:schemeClr>
                    </a:solidFill>
                  </a:tcPr>
                </a:tc>
              </a:tr>
              <a:tr h="430653">
                <a:tc>
                  <a:txBody>
                    <a:bodyPr/>
                    <a:lstStyle/>
                    <a:p>
                      <a:pPr algn="ctr"/>
                      <a:r>
                        <a:rPr lang="en-GB" dirty="0" smtClean="0"/>
                        <a:t>Zone6</a:t>
                      </a:r>
                      <a:endParaRPr lang="en-GB" dirty="0"/>
                    </a:p>
                  </a:txBody>
                  <a:tcPr anchor="ctr">
                    <a:solidFill>
                      <a:schemeClr val="bg2">
                        <a:lumMod val="90000"/>
                      </a:schemeClr>
                    </a:solidFill>
                  </a:tcPr>
                </a:tc>
                <a:tc>
                  <a:txBody>
                    <a:bodyPr/>
                    <a:lstStyle/>
                    <a:p>
                      <a:pPr algn="ctr"/>
                      <a:r>
                        <a:rPr lang="en-GB" dirty="0" smtClean="0"/>
                        <a:t>Premium</a:t>
                      </a:r>
                    </a:p>
                  </a:txBody>
                  <a:tcPr anchor="ctr">
                    <a:solidFill>
                      <a:schemeClr val="bg2">
                        <a:lumMod val="90000"/>
                      </a:schemeClr>
                    </a:solidFill>
                  </a:tcPr>
                </a:tc>
              </a:tr>
            </a:tbl>
          </a:graphicData>
        </a:graphic>
      </p:graphicFrame>
      <p:sp>
        <p:nvSpPr>
          <p:cNvPr id="23" name="Rectangle 22"/>
          <p:cNvSpPr/>
          <p:nvPr/>
        </p:nvSpPr>
        <p:spPr>
          <a:xfrm>
            <a:off x="8985504" y="1243584"/>
            <a:ext cx="2279904"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itle 1"/>
          <p:cNvSpPr>
            <a:spLocks noGrp="1"/>
          </p:cNvSpPr>
          <p:nvPr>
            <p:ph type="title"/>
          </p:nvPr>
        </p:nvSpPr>
        <p:spPr>
          <a:xfrm>
            <a:off x="838200" y="365125"/>
            <a:ext cx="10515600" cy="1325563"/>
          </a:xfrm>
        </p:spPr>
        <p:txBody>
          <a:bodyPr/>
          <a:lstStyle/>
          <a:p>
            <a:pPr algn="r"/>
            <a:r>
              <a:rPr lang="en-US" dirty="0">
                <a:solidFill>
                  <a:srgbClr val="5D5D5D"/>
                </a:solidFill>
                <a:latin typeface="Abadi MT Condensed Extra Bold" charset="0"/>
                <a:ea typeface="Abadi MT Condensed Extra Bold" charset="0"/>
                <a:cs typeface="Abadi MT Condensed Extra Bold" charset="0"/>
              </a:rPr>
              <a:t>Other </a:t>
            </a:r>
            <a:r>
              <a:rPr lang="en-US" dirty="0" smtClean="0">
                <a:solidFill>
                  <a:srgbClr val="5D5D5D"/>
                </a:solidFill>
                <a:latin typeface="Abadi MT Condensed Extra Bold" charset="0"/>
                <a:ea typeface="Abadi MT Condensed Extra Bold" charset="0"/>
                <a:cs typeface="Abadi MT Condensed Extra Bold" charset="0"/>
              </a:rPr>
              <a:t>Data</a:t>
            </a:r>
            <a:endParaRPr lang="en-US" dirty="0">
              <a:solidFill>
                <a:srgbClr val="5D5D5D"/>
              </a:solidFill>
              <a:latin typeface="Abadi MT Condensed Extra Bold" charset="0"/>
              <a:ea typeface="Abadi MT Condensed Extra Bold" charset="0"/>
              <a:cs typeface="Abadi MT Condensed Extra Bold" charset="0"/>
            </a:endParaRPr>
          </a:p>
        </p:txBody>
      </p:sp>
    </p:spTree>
    <p:extLst>
      <p:ext uri="{BB962C8B-B14F-4D97-AF65-F5344CB8AC3E}">
        <p14:creationId xmlns:p14="http://schemas.microsoft.com/office/powerpoint/2010/main" val="13016102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able 20">
            <a:extLst>
              <a:ext uri="{FF2B5EF4-FFF2-40B4-BE49-F238E27FC236}">
                <a16:creationId xmlns="" xmlns:a16="http://schemas.microsoft.com/office/drawing/2014/main" id="{C405F93C-BF63-41F1-B634-CA11C56F15F7}"/>
              </a:ext>
            </a:extLst>
          </p:cNvPr>
          <p:cNvGraphicFramePr>
            <a:graphicFrameLocks noGrp="1"/>
          </p:cNvGraphicFramePr>
          <p:nvPr>
            <p:extLst>
              <p:ext uri="{D42A27DB-BD31-4B8C-83A1-F6EECF244321}">
                <p14:modId xmlns:p14="http://schemas.microsoft.com/office/powerpoint/2010/main" val="369370562"/>
              </p:ext>
            </p:extLst>
          </p:nvPr>
        </p:nvGraphicFramePr>
        <p:xfrm>
          <a:off x="3587067" y="2147253"/>
          <a:ext cx="2386784" cy="2153265"/>
        </p:xfrm>
        <a:graphic>
          <a:graphicData uri="http://schemas.openxmlformats.org/drawingml/2006/table">
            <a:tbl>
              <a:tblPr firstRow="1" bandRow="1">
                <a:tableStyleId>{5C22544A-7EE6-4342-B048-85BDC9FD1C3A}</a:tableStyleId>
              </a:tblPr>
              <a:tblGrid>
                <a:gridCol w="1193392">
                  <a:extLst>
                    <a:ext uri="{9D8B030D-6E8A-4147-A177-3AD203B41FA5}">
                      <a16:colId xmlns="" xmlns:a16="http://schemas.microsoft.com/office/drawing/2014/main" val="2163310120"/>
                    </a:ext>
                  </a:extLst>
                </a:gridCol>
                <a:gridCol w="1193392">
                  <a:extLst>
                    <a:ext uri="{9D8B030D-6E8A-4147-A177-3AD203B41FA5}">
                      <a16:colId xmlns="" xmlns:a16="http://schemas.microsoft.com/office/drawing/2014/main" val="560728554"/>
                    </a:ext>
                  </a:extLst>
                </a:gridCol>
              </a:tblGrid>
              <a:tr h="430653">
                <a:tc gridSpan="2">
                  <a:txBody>
                    <a:bodyPr/>
                    <a:lstStyle/>
                    <a:p>
                      <a:pPr algn="ctr"/>
                      <a:r>
                        <a:rPr lang="en-GB" dirty="0" smtClean="0"/>
                        <a:t>RUN9</a:t>
                      </a:r>
                      <a:endParaRPr lang="en-GB" dirty="0"/>
                    </a:p>
                  </a:txBody>
                  <a:tcPr anchor="ctr">
                    <a:solidFill>
                      <a:srgbClr val="5D5D5D"/>
                    </a:solidFill>
                  </a:tcPr>
                </a:tc>
                <a:tc hMerge="1">
                  <a:txBody>
                    <a:bodyPr/>
                    <a:lstStyle/>
                    <a:p>
                      <a:pPr algn="ctr"/>
                      <a:endParaRPr lang="en-GB" dirty="0"/>
                    </a:p>
                  </a:txBody>
                  <a:tcPr anchor="ctr">
                    <a:solidFill>
                      <a:srgbClr val="5D5D5D"/>
                    </a:solidFill>
                  </a:tcPr>
                </a:tc>
                <a:extLst>
                  <a:ext uri="{0D108BD9-81ED-4DB2-BD59-A6C34878D82A}">
                    <a16:rowId xmlns="" xmlns:a16="http://schemas.microsoft.com/office/drawing/2014/main" val="1511881796"/>
                  </a:ext>
                </a:extLst>
              </a:tr>
              <a:tr h="430653">
                <a:tc>
                  <a:txBody>
                    <a:bodyPr/>
                    <a:lstStyle/>
                    <a:p>
                      <a:pPr algn="ctr"/>
                      <a:r>
                        <a:rPr lang="en-GB" dirty="0" smtClean="0"/>
                        <a:t>Zone8</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extLst>
                  <a:ext uri="{0D108BD9-81ED-4DB2-BD59-A6C34878D82A}">
                    <a16:rowId xmlns="" xmlns:a16="http://schemas.microsoft.com/office/drawing/2014/main" val="2789393305"/>
                  </a:ext>
                </a:extLst>
              </a:tr>
              <a:tr h="430653">
                <a:tc>
                  <a:txBody>
                    <a:bodyPr/>
                    <a:lstStyle/>
                    <a:p>
                      <a:pPr algn="ctr"/>
                      <a:r>
                        <a:rPr lang="en-GB" dirty="0" smtClean="0"/>
                        <a:t>Zone8</a:t>
                      </a:r>
                      <a:endParaRPr lang="en-GB" dirty="0"/>
                    </a:p>
                  </a:txBody>
                  <a:tcPr anchor="ctr">
                    <a:solidFill>
                      <a:schemeClr val="bg2">
                        <a:lumMod val="90000"/>
                      </a:schemeClr>
                    </a:solidFill>
                  </a:tcPr>
                </a:tc>
                <a:tc>
                  <a:txBody>
                    <a:bodyPr/>
                    <a:lstStyle/>
                    <a:p>
                      <a:pPr algn="ctr"/>
                      <a:r>
                        <a:rPr lang="en-GB" dirty="0" smtClean="0"/>
                        <a:t>Moderate</a:t>
                      </a:r>
                      <a:endParaRPr lang="en-GB" dirty="0"/>
                    </a:p>
                  </a:txBody>
                  <a:tcPr anchor="ctr">
                    <a:solidFill>
                      <a:schemeClr val="bg2">
                        <a:lumMod val="90000"/>
                      </a:schemeClr>
                    </a:solidFill>
                  </a:tcPr>
                </a:tc>
                <a:extLst>
                  <a:ext uri="{0D108BD9-81ED-4DB2-BD59-A6C34878D82A}">
                    <a16:rowId xmlns="" xmlns:a16="http://schemas.microsoft.com/office/drawing/2014/main" val="1963285245"/>
                  </a:ext>
                </a:extLst>
              </a:tr>
              <a:tr h="430653">
                <a:tc>
                  <a:txBody>
                    <a:bodyPr/>
                    <a:lstStyle/>
                    <a:p>
                      <a:pPr algn="ctr"/>
                      <a:r>
                        <a:rPr lang="en-GB" dirty="0" smtClean="0"/>
                        <a:t>Zone2</a:t>
                      </a:r>
                      <a:endParaRPr lang="en-GB" dirty="0"/>
                    </a:p>
                  </a:txBody>
                  <a:tcPr anchor="ctr">
                    <a:solidFill>
                      <a:schemeClr val="bg2">
                        <a:lumMod val="75000"/>
                      </a:schemeClr>
                    </a:solidFill>
                  </a:tcPr>
                </a:tc>
                <a:tc>
                  <a:txBody>
                    <a:bodyPr/>
                    <a:lstStyle/>
                    <a:p>
                      <a:pPr algn="ctr"/>
                      <a:r>
                        <a:rPr lang="en-GB" dirty="0" smtClean="0"/>
                        <a:t>Premium</a:t>
                      </a:r>
                      <a:endParaRPr lang="en-GB" dirty="0"/>
                    </a:p>
                  </a:txBody>
                  <a:tcPr anchor="ctr">
                    <a:solidFill>
                      <a:schemeClr val="bg2">
                        <a:lumMod val="75000"/>
                      </a:schemeClr>
                    </a:solidFill>
                  </a:tcPr>
                </a:tc>
              </a:tr>
              <a:tr h="430653">
                <a:tc>
                  <a:txBody>
                    <a:bodyPr/>
                    <a:lstStyle/>
                    <a:p>
                      <a:pPr algn="ctr"/>
                      <a:r>
                        <a:rPr lang="en-GB" dirty="0" smtClean="0"/>
                        <a:t>Zone2</a:t>
                      </a:r>
                      <a:endParaRPr lang="en-GB" dirty="0"/>
                    </a:p>
                  </a:txBody>
                  <a:tcPr anchor="ctr">
                    <a:solidFill>
                      <a:schemeClr val="bg2">
                        <a:lumMod val="90000"/>
                      </a:schemeClr>
                    </a:solidFill>
                  </a:tcPr>
                </a:tc>
                <a:tc>
                  <a:txBody>
                    <a:bodyPr/>
                    <a:lstStyle/>
                    <a:p>
                      <a:pPr algn="ctr"/>
                      <a:r>
                        <a:rPr lang="en-GB" dirty="0" smtClean="0"/>
                        <a:t>Cheap</a:t>
                      </a:r>
                    </a:p>
                  </a:txBody>
                  <a:tcPr anchor="ctr">
                    <a:solidFill>
                      <a:schemeClr val="bg2">
                        <a:lumMod val="90000"/>
                      </a:schemeClr>
                    </a:solidFill>
                  </a:tcPr>
                </a:tc>
              </a:tr>
            </a:tbl>
          </a:graphicData>
        </a:graphic>
      </p:graphicFrame>
      <p:graphicFrame>
        <p:nvGraphicFramePr>
          <p:cNvPr id="22" name="Table 21">
            <a:extLst>
              <a:ext uri="{FF2B5EF4-FFF2-40B4-BE49-F238E27FC236}">
                <a16:creationId xmlns="" xmlns:a16="http://schemas.microsoft.com/office/drawing/2014/main" id="{C405F93C-BF63-41F1-B634-CA11C56F15F7}"/>
              </a:ext>
            </a:extLst>
          </p:cNvPr>
          <p:cNvGraphicFramePr>
            <a:graphicFrameLocks noGrp="1"/>
          </p:cNvGraphicFramePr>
          <p:nvPr>
            <p:extLst>
              <p:ext uri="{D42A27DB-BD31-4B8C-83A1-F6EECF244321}">
                <p14:modId xmlns:p14="http://schemas.microsoft.com/office/powerpoint/2010/main" val="1783295704"/>
              </p:ext>
            </p:extLst>
          </p:nvPr>
        </p:nvGraphicFramePr>
        <p:xfrm>
          <a:off x="6284290" y="2147253"/>
          <a:ext cx="2386784" cy="3014571"/>
        </p:xfrm>
        <a:graphic>
          <a:graphicData uri="http://schemas.openxmlformats.org/drawingml/2006/table">
            <a:tbl>
              <a:tblPr firstRow="1" bandRow="1">
                <a:tableStyleId>{5C22544A-7EE6-4342-B048-85BDC9FD1C3A}</a:tableStyleId>
              </a:tblPr>
              <a:tblGrid>
                <a:gridCol w="1193392">
                  <a:extLst>
                    <a:ext uri="{9D8B030D-6E8A-4147-A177-3AD203B41FA5}">
                      <a16:colId xmlns="" xmlns:a16="http://schemas.microsoft.com/office/drawing/2014/main" val="2163310120"/>
                    </a:ext>
                  </a:extLst>
                </a:gridCol>
                <a:gridCol w="1193392">
                  <a:extLst>
                    <a:ext uri="{9D8B030D-6E8A-4147-A177-3AD203B41FA5}">
                      <a16:colId xmlns="" xmlns:a16="http://schemas.microsoft.com/office/drawing/2014/main" val="560728554"/>
                    </a:ext>
                  </a:extLst>
                </a:gridCol>
              </a:tblGrid>
              <a:tr h="430653">
                <a:tc gridSpan="2">
                  <a:txBody>
                    <a:bodyPr/>
                    <a:lstStyle/>
                    <a:p>
                      <a:pPr algn="ctr"/>
                      <a:r>
                        <a:rPr lang="en-GB" dirty="0" smtClean="0"/>
                        <a:t>RUN10</a:t>
                      </a:r>
                      <a:endParaRPr lang="en-GB" dirty="0"/>
                    </a:p>
                  </a:txBody>
                  <a:tcPr anchor="ctr">
                    <a:solidFill>
                      <a:srgbClr val="5D5D5D"/>
                    </a:solidFill>
                  </a:tcPr>
                </a:tc>
                <a:tc hMerge="1">
                  <a:txBody>
                    <a:bodyPr/>
                    <a:lstStyle/>
                    <a:p>
                      <a:pPr algn="ctr"/>
                      <a:endParaRPr lang="en-GB" dirty="0"/>
                    </a:p>
                  </a:txBody>
                  <a:tcPr anchor="ctr">
                    <a:solidFill>
                      <a:srgbClr val="5D5D5D"/>
                    </a:solidFill>
                  </a:tcPr>
                </a:tc>
                <a:extLst>
                  <a:ext uri="{0D108BD9-81ED-4DB2-BD59-A6C34878D82A}">
                    <a16:rowId xmlns="" xmlns:a16="http://schemas.microsoft.com/office/drawing/2014/main" val="1511881796"/>
                  </a:ext>
                </a:extLst>
              </a:tr>
              <a:tr h="430653">
                <a:tc>
                  <a:txBody>
                    <a:bodyPr/>
                    <a:lstStyle/>
                    <a:p>
                      <a:pPr algn="ctr"/>
                      <a:r>
                        <a:rPr lang="en-GB" dirty="0" smtClean="0"/>
                        <a:t>Zone2</a:t>
                      </a:r>
                      <a:endParaRPr lang="en-GB" dirty="0"/>
                    </a:p>
                  </a:txBody>
                  <a:tcPr anchor="ctr">
                    <a:solidFill>
                      <a:schemeClr val="bg2">
                        <a:lumMod val="75000"/>
                      </a:schemeClr>
                    </a:solidFill>
                  </a:tcPr>
                </a:tc>
                <a:tc>
                  <a:txBody>
                    <a:bodyPr/>
                    <a:lstStyle/>
                    <a:p>
                      <a:pPr algn="ctr"/>
                      <a:r>
                        <a:rPr lang="en-GB" dirty="0" smtClean="0"/>
                        <a:t>Cheap</a:t>
                      </a:r>
                      <a:endParaRPr lang="en-GB" dirty="0"/>
                    </a:p>
                  </a:txBody>
                  <a:tcPr anchor="ctr">
                    <a:solidFill>
                      <a:schemeClr val="bg2">
                        <a:lumMod val="75000"/>
                      </a:schemeClr>
                    </a:solidFill>
                  </a:tcPr>
                </a:tc>
                <a:extLst>
                  <a:ext uri="{0D108BD9-81ED-4DB2-BD59-A6C34878D82A}">
                    <a16:rowId xmlns="" xmlns:a16="http://schemas.microsoft.com/office/drawing/2014/main" val="2789393305"/>
                  </a:ext>
                </a:extLst>
              </a:tr>
              <a:tr h="430653">
                <a:tc>
                  <a:txBody>
                    <a:bodyPr/>
                    <a:lstStyle/>
                    <a:p>
                      <a:pPr algn="ctr"/>
                      <a:r>
                        <a:rPr lang="en-GB" dirty="0" smtClean="0"/>
                        <a:t>Zone2</a:t>
                      </a:r>
                      <a:endParaRPr lang="en-GB" dirty="0"/>
                    </a:p>
                  </a:txBody>
                  <a:tcPr anchor="ctr">
                    <a:solidFill>
                      <a:schemeClr val="bg2">
                        <a:lumMod val="90000"/>
                      </a:schemeClr>
                    </a:solidFill>
                  </a:tcPr>
                </a:tc>
                <a:tc>
                  <a:txBody>
                    <a:bodyPr/>
                    <a:lstStyle/>
                    <a:p>
                      <a:pPr algn="ctr"/>
                      <a:r>
                        <a:rPr lang="en-GB" dirty="0" smtClean="0"/>
                        <a:t>Moderate</a:t>
                      </a:r>
                      <a:endParaRPr lang="en-GB" dirty="0"/>
                    </a:p>
                  </a:txBody>
                  <a:tcPr anchor="ctr">
                    <a:solidFill>
                      <a:schemeClr val="bg2">
                        <a:lumMod val="90000"/>
                      </a:schemeClr>
                    </a:solidFill>
                  </a:tcPr>
                </a:tc>
                <a:extLst>
                  <a:ext uri="{0D108BD9-81ED-4DB2-BD59-A6C34878D82A}">
                    <a16:rowId xmlns="" xmlns:a16="http://schemas.microsoft.com/office/drawing/2014/main" val="1963285245"/>
                  </a:ext>
                </a:extLst>
              </a:tr>
              <a:tr h="430653">
                <a:tc>
                  <a:txBody>
                    <a:bodyPr/>
                    <a:lstStyle/>
                    <a:p>
                      <a:pPr algn="ctr"/>
                      <a:r>
                        <a:rPr lang="en-GB" dirty="0" smtClean="0"/>
                        <a:t>Zone7</a:t>
                      </a:r>
                      <a:endParaRPr lang="en-GB" dirty="0"/>
                    </a:p>
                  </a:txBody>
                  <a:tcPr anchor="ctr">
                    <a:solidFill>
                      <a:schemeClr val="bg2">
                        <a:lumMod val="75000"/>
                      </a:schemeClr>
                    </a:solidFill>
                  </a:tcPr>
                </a:tc>
                <a:tc>
                  <a:txBody>
                    <a:bodyPr/>
                    <a:lstStyle/>
                    <a:p>
                      <a:pPr algn="ctr"/>
                      <a:r>
                        <a:rPr lang="en-GB" dirty="0" smtClean="0"/>
                        <a:t>Moderate</a:t>
                      </a:r>
                      <a:endParaRPr lang="en-GB" dirty="0"/>
                    </a:p>
                  </a:txBody>
                  <a:tcPr anchor="ctr">
                    <a:solidFill>
                      <a:schemeClr val="bg2">
                        <a:lumMod val="75000"/>
                      </a:schemeClr>
                    </a:solidFill>
                  </a:tcPr>
                </a:tc>
              </a:tr>
              <a:tr h="430653">
                <a:tc>
                  <a:txBody>
                    <a:bodyPr/>
                    <a:lstStyle/>
                    <a:p>
                      <a:pPr algn="ctr"/>
                      <a:r>
                        <a:rPr lang="en-GB" dirty="0" smtClean="0"/>
                        <a:t>Zone7</a:t>
                      </a:r>
                      <a:endParaRPr lang="en-GB" dirty="0"/>
                    </a:p>
                  </a:txBody>
                  <a:tcPr anchor="ctr">
                    <a:solidFill>
                      <a:schemeClr val="bg2">
                        <a:lumMod val="90000"/>
                      </a:schemeClr>
                    </a:solidFill>
                  </a:tcPr>
                </a:tc>
                <a:tc>
                  <a:txBody>
                    <a:bodyPr/>
                    <a:lstStyle/>
                    <a:p>
                      <a:pPr algn="ctr"/>
                      <a:r>
                        <a:rPr lang="en-GB" dirty="0" smtClean="0"/>
                        <a:t>Premium</a:t>
                      </a:r>
                    </a:p>
                  </a:txBody>
                  <a:tcPr anchor="ctr">
                    <a:solidFill>
                      <a:schemeClr val="bg2">
                        <a:lumMod val="90000"/>
                      </a:schemeClr>
                    </a:solidFill>
                  </a:tcPr>
                </a:tc>
              </a:tr>
              <a:tr h="430653">
                <a:tc>
                  <a:txBody>
                    <a:bodyPr/>
                    <a:lstStyle/>
                    <a:p>
                      <a:pPr algn="ctr"/>
                      <a:r>
                        <a:rPr lang="en-GB" dirty="0" smtClean="0"/>
                        <a:t>Zone9</a:t>
                      </a:r>
                      <a:endParaRPr lang="en-GB" dirty="0"/>
                    </a:p>
                  </a:txBody>
                  <a:tcPr anchor="ctr">
                    <a:solidFill>
                      <a:schemeClr val="bg2">
                        <a:lumMod val="75000"/>
                      </a:schemeClr>
                    </a:solidFill>
                  </a:tcPr>
                </a:tc>
                <a:tc>
                  <a:txBody>
                    <a:bodyPr/>
                    <a:lstStyle/>
                    <a:p>
                      <a:pPr algn="ctr"/>
                      <a:r>
                        <a:rPr lang="en-GB" dirty="0" smtClean="0"/>
                        <a:t>Moderate</a:t>
                      </a:r>
                    </a:p>
                  </a:txBody>
                  <a:tcPr anchor="ctr">
                    <a:solidFill>
                      <a:schemeClr val="bg2">
                        <a:lumMod val="75000"/>
                      </a:schemeClr>
                    </a:solidFill>
                  </a:tcPr>
                </a:tc>
              </a:tr>
              <a:tr h="430653">
                <a:tc>
                  <a:txBody>
                    <a:bodyPr/>
                    <a:lstStyle/>
                    <a:p>
                      <a:pPr algn="ctr"/>
                      <a:r>
                        <a:rPr lang="en-GB" dirty="0" smtClean="0"/>
                        <a:t>Zone9</a:t>
                      </a:r>
                      <a:endParaRPr lang="en-GB" dirty="0"/>
                    </a:p>
                  </a:txBody>
                  <a:tcPr anchor="ctr">
                    <a:solidFill>
                      <a:schemeClr val="bg2">
                        <a:lumMod val="90000"/>
                      </a:schemeClr>
                    </a:solidFill>
                  </a:tcPr>
                </a:tc>
                <a:tc>
                  <a:txBody>
                    <a:bodyPr/>
                    <a:lstStyle/>
                    <a:p>
                      <a:pPr algn="ctr"/>
                      <a:r>
                        <a:rPr lang="en-GB" dirty="0" smtClean="0"/>
                        <a:t>Cheap</a:t>
                      </a:r>
                    </a:p>
                  </a:txBody>
                  <a:tcPr anchor="ctr">
                    <a:solidFill>
                      <a:schemeClr val="bg2">
                        <a:lumMod val="90000"/>
                      </a:schemeClr>
                    </a:solidFill>
                  </a:tcPr>
                </a:tc>
              </a:tr>
            </a:tbl>
          </a:graphicData>
        </a:graphic>
      </p:graphicFrame>
      <p:sp>
        <p:nvSpPr>
          <p:cNvPr id="11" name="Rectangle 10"/>
          <p:cNvSpPr/>
          <p:nvPr/>
        </p:nvSpPr>
        <p:spPr>
          <a:xfrm>
            <a:off x="8985504" y="1243584"/>
            <a:ext cx="2279904"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p:cNvSpPr>
            <a:spLocks noGrp="1"/>
          </p:cNvSpPr>
          <p:nvPr>
            <p:ph type="title"/>
          </p:nvPr>
        </p:nvSpPr>
        <p:spPr>
          <a:xfrm>
            <a:off x="838200" y="365125"/>
            <a:ext cx="10515600" cy="1325563"/>
          </a:xfrm>
        </p:spPr>
        <p:txBody>
          <a:bodyPr/>
          <a:lstStyle/>
          <a:p>
            <a:pPr algn="r"/>
            <a:r>
              <a:rPr lang="en-US" dirty="0">
                <a:solidFill>
                  <a:srgbClr val="5D5D5D"/>
                </a:solidFill>
                <a:latin typeface="Abadi MT Condensed Extra Bold" charset="0"/>
                <a:ea typeface="Abadi MT Condensed Extra Bold" charset="0"/>
                <a:cs typeface="Abadi MT Condensed Extra Bold" charset="0"/>
              </a:rPr>
              <a:t>Other </a:t>
            </a:r>
            <a:r>
              <a:rPr lang="en-US" dirty="0" smtClean="0">
                <a:solidFill>
                  <a:srgbClr val="5D5D5D"/>
                </a:solidFill>
                <a:latin typeface="Abadi MT Condensed Extra Bold" charset="0"/>
                <a:ea typeface="Abadi MT Condensed Extra Bold" charset="0"/>
                <a:cs typeface="Abadi MT Condensed Extra Bold" charset="0"/>
              </a:rPr>
              <a:t>Data</a:t>
            </a:r>
            <a:endParaRPr lang="en-US" dirty="0">
              <a:solidFill>
                <a:srgbClr val="5D5D5D"/>
              </a:solidFill>
              <a:latin typeface="Abadi MT Condensed Extra Bold" charset="0"/>
              <a:ea typeface="Abadi MT Condensed Extra Bold" charset="0"/>
              <a:cs typeface="Abadi MT Condensed Extra Bold" charset="0"/>
            </a:endParaRPr>
          </a:p>
        </p:txBody>
      </p:sp>
    </p:spTree>
    <p:extLst>
      <p:ext uri="{BB962C8B-B14F-4D97-AF65-F5344CB8AC3E}">
        <p14:creationId xmlns:p14="http://schemas.microsoft.com/office/powerpoint/2010/main" val="12831162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dirty="0">
                <a:solidFill>
                  <a:srgbClr val="5D5D5D"/>
                </a:solidFill>
                <a:latin typeface="Abadi MT Condensed Extra Bold" charset="0"/>
                <a:ea typeface="Abadi MT Condensed Extra Bold" charset="0"/>
                <a:cs typeface="Abadi MT Condensed Extra Bold" charset="0"/>
              </a:rPr>
              <a:t>Other Observations</a:t>
            </a:r>
          </a:p>
        </p:txBody>
      </p:sp>
      <p:sp>
        <p:nvSpPr>
          <p:cNvPr id="3" name="Content Placeholder 2"/>
          <p:cNvSpPr>
            <a:spLocks noGrp="1"/>
          </p:cNvSpPr>
          <p:nvPr>
            <p:ph idx="1"/>
          </p:nvPr>
        </p:nvSpPr>
        <p:spPr/>
        <p:txBody>
          <a:bodyPr>
            <a:normAutofit/>
          </a:bodyPr>
          <a:lstStyle/>
          <a:p>
            <a:pPr marL="0" indent="0" algn="just">
              <a:spcBef>
                <a:spcPts val="0"/>
              </a:spcBef>
              <a:buNone/>
            </a:pPr>
            <a:r>
              <a:rPr lang="en-US" sz="2400" dirty="0"/>
              <a:t>Classification using </a:t>
            </a:r>
            <a:r>
              <a:rPr lang="en-US" sz="2400" dirty="0" err="1"/>
              <a:t>kNN</a:t>
            </a:r>
            <a:r>
              <a:rPr lang="en-US" sz="2400" dirty="0"/>
              <a:t> was also performed, switching the dependent variable from Satisfaction to </a:t>
            </a:r>
            <a:r>
              <a:rPr lang="en-US" sz="2400" dirty="0" err="1"/>
              <a:t>CarType</a:t>
            </a:r>
            <a:r>
              <a:rPr lang="en-US" sz="2400" dirty="0"/>
              <a:t>, </a:t>
            </a:r>
            <a:r>
              <a:rPr lang="en-US" sz="2400" dirty="0" smtClean="0"/>
              <a:t>i.e</a:t>
            </a:r>
            <a:r>
              <a:rPr lang="en-US" sz="2400" dirty="0"/>
              <a:t>.</a:t>
            </a:r>
            <a:r>
              <a:rPr lang="en-US" sz="2400" dirty="0" smtClean="0"/>
              <a:t> , </a:t>
            </a:r>
            <a:r>
              <a:rPr lang="en-US" sz="2400" dirty="0"/>
              <a:t>for a given configuration we wanted the model to predict the </a:t>
            </a:r>
            <a:r>
              <a:rPr lang="en-US" sz="2400" dirty="0" err="1" smtClean="0"/>
              <a:t>CarType</a:t>
            </a:r>
            <a:r>
              <a:rPr lang="en-US" sz="2400" dirty="0" smtClean="0"/>
              <a:t>.</a:t>
            </a:r>
          </a:p>
          <a:p>
            <a:pPr marL="0" indent="0" algn="just">
              <a:spcBef>
                <a:spcPts val="0"/>
              </a:spcBef>
              <a:buNone/>
            </a:pPr>
            <a:r>
              <a:rPr lang="en-US" sz="2400" dirty="0" smtClean="0"/>
              <a:t>The </a:t>
            </a:r>
            <a:r>
              <a:rPr lang="en-US" sz="2400" dirty="0"/>
              <a:t>confusion matrix evaluated an accuracy of 22.74% which means this model is not </a:t>
            </a:r>
            <a:r>
              <a:rPr lang="en-US" sz="2400" dirty="0" smtClean="0"/>
              <a:t>useful and, considering a </a:t>
            </a:r>
            <a:r>
              <a:rPr lang="en-US" sz="2400" dirty="0"/>
              <a:t>random selection would roughly equal ~50% </a:t>
            </a:r>
            <a:r>
              <a:rPr lang="en-US" sz="2400" dirty="0" smtClean="0"/>
              <a:t>meaning, </a:t>
            </a:r>
            <a:r>
              <a:rPr lang="en-US" sz="2400" dirty="0"/>
              <a:t>this model is even worse than a random predictor.</a:t>
            </a:r>
          </a:p>
        </p:txBody>
      </p:sp>
      <p:pic>
        <p:nvPicPr>
          <p:cNvPr id="5" name="Picture 4">
            <a:extLst>
              <a:ext uri="{FF2B5EF4-FFF2-40B4-BE49-F238E27FC236}">
                <a16:creationId xmlns="" xmlns:a16="http://schemas.microsoft.com/office/drawing/2014/main" id="{54504AF9-A139-4C66-867C-AC11DF1F237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715581" y="3813746"/>
            <a:ext cx="11029062" cy="2276793"/>
          </a:xfrm>
          <a:prstGeom prst="rect">
            <a:avLst/>
          </a:prstGeom>
        </p:spPr>
      </p:pic>
      <p:sp>
        <p:nvSpPr>
          <p:cNvPr id="6" name="Rectangle 5"/>
          <p:cNvSpPr/>
          <p:nvPr/>
        </p:nvSpPr>
        <p:spPr>
          <a:xfrm>
            <a:off x="7095744" y="1243584"/>
            <a:ext cx="4108704"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2739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lvl="0" indent="0" algn="r">
              <a:lnSpc>
                <a:spcPct val="100000"/>
              </a:lnSpc>
              <a:spcBef>
                <a:spcPts val="0"/>
              </a:spcBef>
              <a:buNone/>
            </a:pPr>
            <a:r>
              <a:rPr lang="en-GB" sz="2400" b="1" dirty="0" smtClean="0">
                <a:solidFill>
                  <a:srgbClr val="5D5D5D"/>
                </a:solidFill>
              </a:rPr>
              <a:t>Former problem:</a:t>
            </a:r>
          </a:p>
          <a:p>
            <a:pPr marL="0" lvl="0" indent="0" algn="just">
              <a:lnSpc>
                <a:spcPct val="100000"/>
              </a:lnSpc>
              <a:spcBef>
                <a:spcPts val="0"/>
              </a:spcBef>
              <a:buNone/>
            </a:pPr>
            <a:r>
              <a:rPr lang="en-GB" sz="2400" dirty="0" smtClean="0"/>
              <a:t>Our </a:t>
            </a:r>
            <a:r>
              <a:rPr lang="en-GB" sz="2400" dirty="0"/>
              <a:t>first project consisted of </a:t>
            </a:r>
            <a:r>
              <a:rPr lang="en-GB" sz="2400" dirty="0">
                <a:ea typeface="Angsana New" charset="0"/>
                <a:cs typeface="Angsana New" charset="0"/>
              </a:rPr>
              <a:t>the allocation of parking lots to several cars. The cars had certain requirements regarding the kind of spot they preferred and negotiated with the various parking lots to assess which was the best one for them</a:t>
            </a:r>
            <a:r>
              <a:rPr lang="en-GB" sz="2400" dirty="0" smtClean="0">
                <a:ea typeface="Angsana New" charset="0"/>
                <a:cs typeface="Angsana New" charset="0"/>
              </a:rPr>
              <a:t>.</a:t>
            </a:r>
          </a:p>
          <a:p>
            <a:pPr marL="0" lvl="0" indent="0" algn="just">
              <a:lnSpc>
                <a:spcPct val="100000"/>
              </a:lnSpc>
              <a:spcBef>
                <a:spcPts val="0"/>
              </a:spcBef>
              <a:buNone/>
            </a:pPr>
            <a:endParaRPr lang="en-GB" sz="2400" dirty="0" smtClean="0">
              <a:ea typeface="Angsana New" charset="0"/>
              <a:cs typeface="Angsana New" charset="0"/>
            </a:endParaRPr>
          </a:p>
          <a:p>
            <a:pPr marL="0" indent="0" algn="r">
              <a:lnSpc>
                <a:spcPct val="100000"/>
              </a:lnSpc>
              <a:spcBef>
                <a:spcPts val="0"/>
              </a:spcBef>
              <a:buNone/>
            </a:pPr>
            <a:r>
              <a:rPr lang="en-GB" sz="2400" b="1" dirty="0" smtClean="0">
                <a:solidFill>
                  <a:srgbClr val="5D5D5D"/>
                </a:solidFill>
              </a:rPr>
              <a:t>Current problem:</a:t>
            </a:r>
            <a:endParaRPr lang="en-GB" sz="2400" dirty="0"/>
          </a:p>
          <a:p>
            <a:pPr marL="0" indent="0" algn="just">
              <a:lnSpc>
                <a:spcPct val="100000"/>
              </a:lnSpc>
              <a:spcBef>
                <a:spcPts val="0"/>
              </a:spcBef>
              <a:buNone/>
            </a:pPr>
            <a:r>
              <a:rPr lang="en-GB" sz="2400" dirty="0"/>
              <a:t>The problem now is to analyse the satisfaction of each car agent with their chosen parking lot.</a:t>
            </a:r>
          </a:p>
          <a:p>
            <a:pPr marL="0" indent="0" algn="just">
              <a:lnSpc>
                <a:spcPct val="100000"/>
              </a:lnSpc>
              <a:spcBef>
                <a:spcPts val="0"/>
              </a:spcBef>
              <a:buNone/>
            </a:pPr>
            <a:r>
              <a:rPr lang="en-GB" sz="2400" dirty="0"/>
              <a:t>This is a regression problem which will be analysed in </a:t>
            </a:r>
            <a:r>
              <a:rPr lang="en-GB" sz="2400" i="1" dirty="0"/>
              <a:t>RapidMiner</a:t>
            </a:r>
            <a:r>
              <a:rPr lang="en-GB" sz="2400" dirty="0"/>
              <a:t> by using a dataset with 1000 cars and varying parking lot configurations. These will be explained in detail later in the report.</a:t>
            </a:r>
          </a:p>
        </p:txBody>
      </p:sp>
      <p:sp>
        <p:nvSpPr>
          <p:cNvPr id="4" name="Rectangle 3"/>
          <p:cNvSpPr/>
          <p:nvPr/>
        </p:nvSpPr>
        <p:spPr>
          <a:xfrm>
            <a:off x="2840736" y="1243584"/>
            <a:ext cx="8363712" cy="12192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r"/>
            <a:r>
              <a:rPr lang="en-US" dirty="0">
                <a:solidFill>
                  <a:srgbClr val="5D5D5D"/>
                </a:solidFill>
                <a:latin typeface="Abadi MT Condensed Extra Bold" charset="0"/>
                <a:ea typeface="Abadi MT Condensed Extra Bold" charset="0"/>
                <a:cs typeface="Abadi MT Condensed Extra Bold" charset="0"/>
              </a:rPr>
              <a:t>Problem Description and Data Analysis</a:t>
            </a:r>
          </a:p>
        </p:txBody>
      </p:sp>
    </p:spTree>
    <p:extLst>
      <p:ext uri="{BB962C8B-B14F-4D97-AF65-F5344CB8AC3E}">
        <p14:creationId xmlns:p14="http://schemas.microsoft.com/office/powerpoint/2010/main" val="15199874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just">
              <a:buNone/>
            </a:pPr>
            <a:r>
              <a:rPr lang="en-US" sz="2400" dirty="0"/>
              <a:t>The software developed for the first project was used with varying parameters to generate 10 sets of 100 cars with accompanying parking </a:t>
            </a:r>
            <a:r>
              <a:rPr lang="en-US" sz="2400" dirty="0" smtClean="0"/>
              <a:t>lots, which were handcrafted. </a:t>
            </a:r>
            <a:r>
              <a:rPr lang="en-US" sz="2400" dirty="0"/>
              <a:t>This final set of 1000 data rows was used for regression in </a:t>
            </a:r>
            <a:r>
              <a:rPr lang="en-US" sz="2400" i="1" dirty="0" err="1"/>
              <a:t>RapidMiner</a:t>
            </a:r>
            <a:r>
              <a:rPr lang="en-US" sz="2400" dirty="0" smtClean="0"/>
              <a:t>.</a:t>
            </a:r>
          </a:p>
          <a:p>
            <a:pPr marL="0" indent="0" algn="just">
              <a:buNone/>
            </a:pPr>
            <a:r>
              <a:rPr lang="en-US" sz="2400" dirty="0" smtClean="0"/>
              <a:t>The configurations are stated later in the Additional Info section of the report, under the title Other Data.</a:t>
            </a:r>
            <a:endParaRPr lang="en-US" sz="2400" dirty="0"/>
          </a:p>
        </p:txBody>
      </p:sp>
      <p:sp>
        <p:nvSpPr>
          <p:cNvPr id="4" name="Rectangle 3"/>
          <p:cNvSpPr/>
          <p:nvPr/>
        </p:nvSpPr>
        <p:spPr>
          <a:xfrm>
            <a:off x="6181344" y="1243584"/>
            <a:ext cx="5023104"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r"/>
            <a:r>
              <a:rPr lang="en-US" dirty="0">
                <a:solidFill>
                  <a:srgbClr val="5D5D5D"/>
                </a:solidFill>
                <a:latin typeface="Abadi MT Condensed Extra Bold" charset="0"/>
                <a:ea typeface="Abadi MT Condensed Extra Bold" charset="0"/>
                <a:cs typeface="Abadi MT Condensed Extra Bold" charset="0"/>
              </a:rPr>
              <a:t>Performed Experiments</a:t>
            </a:r>
          </a:p>
        </p:txBody>
      </p:sp>
    </p:spTree>
    <p:extLst>
      <p:ext uri="{BB962C8B-B14F-4D97-AF65-F5344CB8AC3E}">
        <p14:creationId xmlns:p14="http://schemas.microsoft.com/office/powerpoint/2010/main" val="7812022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dirty="0">
                <a:solidFill>
                  <a:srgbClr val="5D5D5D"/>
                </a:solidFill>
                <a:latin typeface="Abadi MT Condensed Extra Bold" charset="0"/>
                <a:ea typeface="Abadi MT Condensed Extra Bold" charset="0"/>
                <a:cs typeface="Abadi MT Condensed Extra Bold" charset="0"/>
              </a:rPr>
              <a:t>Gathered Data Statistics</a:t>
            </a:r>
          </a:p>
        </p:txBody>
      </p:sp>
      <p:sp>
        <p:nvSpPr>
          <p:cNvPr id="3" name="Content Placeholder 2"/>
          <p:cNvSpPr>
            <a:spLocks noGrp="1"/>
          </p:cNvSpPr>
          <p:nvPr>
            <p:ph idx="1"/>
          </p:nvPr>
        </p:nvSpPr>
        <p:spPr>
          <a:xfrm>
            <a:off x="838200" y="1825625"/>
            <a:ext cx="10515600" cy="893191"/>
          </a:xfrm>
        </p:spPr>
        <p:txBody>
          <a:bodyPr>
            <a:normAutofit/>
          </a:bodyPr>
          <a:lstStyle/>
          <a:p>
            <a:pPr marL="0" indent="0" algn="just">
              <a:spcBef>
                <a:spcPts val="0"/>
              </a:spcBef>
              <a:buNone/>
            </a:pPr>
            <a:r>
              <a:rPr lang="en-US" sz="2400" dirty="0"/>
              <a:t>The CSV file generated from the software contains many columns and each stands for the following</a:t>
            </a:r>
            <a:r>
              <a:rPr lang="en-US" sz="2400" dirty="0" smtClean="0"/>
              <a:t>:</a:t>
            </a:r>
          </a:p>
        </p:txBody>
      </p:sp>
      <p:sp>
        <p:nvSpPr>
          <p:cNvPr id="4" name="Rectangle 3"/>
          <p:cNvSpPr/>
          <p:nvPr/>
        </p:nvSpPr>
        <p:spPr>
          <a:xfrm>
            <a:off x="6071616" y="1243584"/>
            <a:ext cx="5132832"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1452300" y="2422843"/>
            <a:ext cx="9901500" cy="4012331"/>
            <a:chOff x="1987296" y="2548127"/>
            <a:chExt cx="9901500" cy="4012331"/>
          </a:xfrm>
        </p:grpSpPr>
        <p:sp>
          <p:nvSpPr>
            <p:cNvPr id="8" name="Content Placeholder 2"/>
            <p:cNvSpPr txBox="1">
              <a:spLocks/>
            </p:cNvSpPr>
            <p:nvPr/>
          </p:nvSpPr>
          <p:spPr>
            <a:xfrm>
              <a:off x="1987296" y="2548127"/>
              <a:ext cx="3316224" cy="3727577"/>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buFont typeface="Arial"/>
                <a:buNone/>
              </a:pPr>
              <a:endParaRPr lang="en-US" sz="1300" dirty="0" smtClean="0"/>
            </a:p>
            <a:p>
              <a:pPr marL="0" indent="0" algn="r">
                <a:buFont typeface="Arial"/>
                <a:buNone/>
              </a:pPr>
              <a:r>
                <a:rPr lang="en-US" b="1" dirty="0" smtClean="0">
                  <a:solidFill>
                    <a:srgbClr val="5D5D5D"/>
                  </a:solidFill>
                </a:rPr>
                <a:t>Zone&lt;</a:t>
              </a:r>
              <a:r>
                <a:rPr lang="en-US" b="1" dirty="0" err="1" smtClean="0">
                  <a:solidFill>
                    <a:srgbClr val="5D5D5D"/>
                  </a:solidFill>
                </a:rPr>
                <a:t>num</a:t>
              </a:r>
              <a:r>
                <a:rPr lang="en-US" b="1" dirty="0" smtClean="0">
                  <a:solidFill>
                    <a:srgbClr val="5D5D5D"/>
                  </a:solidFill>
                </a:rPr>
                <a:t>&gt;Parks</a:t>
              </a:r>
            </a:p>
            <a:p>
              <a:pPr marL="0" indent="0" algn="r">
                <a:buFont typeface="Arial"/>
                <a:buNone/>
              </a:pPr>
              <a:r>
                <a:rPr lang="en-US" b="1" dirty="0" err="1" smtClean="0">
                  <a:solidFill>
                    <a:srgbClr val="5D5D5D"/>
                  </a:solidFill>
                </a:rPr>
                <a:t>CheapZone</a:t>
              </a:r>
              <a:r>
                <a:rPr lang="en-US" b="1" dirty="0" smtClean="0">
                  <a:solidFill>
                    <a:srgbClr val="5D5D5D"/>
                  </a:solidFill>
                </a:rPr>
                <a:t>&lt;</a:t>
              </a:r>
              <a:r>
                <a:rPr lang="en-US" b="1" dirty="0" err="1" smtClean="0">
                  <a:solidFill>
                    <a:srgbClr val="5D5D5D"/>
                  </a:solidFill>
                </a:rPr>
                <a:t>num</a:t>
              </a:r>
              <a:r>
                <a:rPr lang="en-US" b="1" dirty="0" smtClean="0">
                  <a:solidFill>
                    <a:srgbClr val="5D5D5D"/>
                  </a:solidFill>
                </a:rPr>
                <a:t>&gt;</a:t>
              </a:r>
            </a:p>
            <a:p>
              <a:pPr marL="0" indent="0" algn="r">
                <a:buFont typeface="Arial"/>
                <a:buNone/>
              </a:pPr>
              <a:r>
                <a:rPr lang="en-US" b="1" dirty="0" err="1" smtClean="0">
                  <a:solidFill>
                    <a:srgbClr val="5D5D5D"/>
                  </a:solidFill>
                </a:rPr>
                <a:t>ModerateZone</a:t>
              </a:r>
              <a:r>
                <a:rPr lang="en-US" b="1" dirty="0" smtClean="0">
                  <a:solidFill>
                    <a:srgbClr val="5D5D5D"/>
                  </a:solidFill>
                </a:rPr>
                <a:t>&lt;</a:t>
              </a:r>
              <a:r>
                <a:rPr lang="en-US" b="1" dirty="0" err="1" smtClean="0">
                  <a:solidFill>
                    <a:srgbClr val="5D5D5D"/>
                  </a:solidFill>
                </a:rPr>
                <a:t>num</a:t>
              </a:r>
              <a:r>
                <a:rPr lang="en-US" b="1" dirty="0" smtClean="0">
                  <a:solidFill>
                    <a:srgbClr val="5D5D5D"/>
                  </a:solidFill>
                </a:rPr>
                <a:t>&gt;</a:t>
              </a:r>
            </a:p>
            <a:p>
              <a:pPr marL="0" indent="0" algn="r">
                <a:buFont typeface="Arial"/>
                <a:buNone/>
              </a:pPr>
              <a:r>
                <a:rPr lang="en-US" b="1" dirty="0" err="1" smtClean="0">
                  <a:solidFill>
                    <a:srgbClr val="5D5D5D"/>
                  </a:solidFill>
                </a:rPr>
                <a:t>PremiumZone</a:t>
              </a:r>
              <a:r>
                <a:rPr lang="en-US" b="1" dirty="0" smtClean="0">
                  <a:solidFill>
                    <a:srgbClr val="5D5D5D"/>
                  </a:solidFill>
                </a:rPr>
                <a:t>&lt;</a:t>
              </a:r>
              <a:r>
                <a:rPr lang="en-US" b="1" dirty="0" err="1" smtClean="0">
                  <a:solidFill>
                    <a:srgbClr val="5D5D5D"/>
                  </a:solidFill>
                </a:rPr>
                <a:t>num</a:t>
              </a:r>
              <a:r>
                <a:rPr lang="en-US" b="1" dirty="0" smtClean="0">
                  <a:solidFill>
                    <a:srgbClr val="5D5D5D"/>
                  </a:solidFill>
                </a:rPr>
                <a:t>&gt;</a:t>
              </a:r>
            </a:p>
            <a:p>
              <a:pPr marL="0" indent="0" algn="r">
                <a:buFont typeface="Arial"/>
                <a:buNone/>
              </a:pPr>
              <a:r>
                <a:rPr lang="en-US" b="1" dirty="0" err="1" smtClean="0">
                  <a:solidFill>
                    <a:srgbClr val="5D5D5D"/>
                  </a:solidFill>
                </a:rPr>
                <a:t>CarZone</a:t>
              </a:r>
              <a:endParaRPr lang="en-US" b="1" dirty="0" smtClean="0">
                <a:solidFill>
                  <a:srgbClr val="5D5D5D"/>
                </a:solidFill>
              </a:endParaRPr>
            </a:p>
            <a:p>
              <a:pPr marL="0" indent="0" algn="r">
                <a:buFont typeface="Arial"/>
                <a:buNone/>
              </a:pPr>
              <a:r>
                <a:rPr lang="en-US" b="1" dirty="0" err="1" smtClean="0">
                  <a:solidFill>
                    <a:srgbClr val="5D5D5D"/>
                  </a:solidFill>
                </a:rPr>
                <a:t>CarCost</a:t>
              </a:r>
              <a:endParaRPr lang="en-US" dirty="0" smtClean="0"/>
            </a:p>
            <a:p>
              <a:pPr marL="0" indent="0" algn="r">
                <a:buFont typeface="Arial"/>
                <a:buNone/>
              </a:pPr>
              <a:r>
                <a:rPr lang="en-US" b="1" dirty="0" err="1" smtClean="0">
                  <a:solidFill>
                    <a:srgbClr val="5D5D5D"/>
                  </a:solidFill>
                </a:rPr>
                <a:t>CarDistance</a:t>
              </a:r>
              <a:endParaRPr lang="en-US" b="1" dirty="0" smtClean="0">
                <a:solidFill>
                  <a:srgbClr val="5D5D5D"/>
                </a:solidFill>
              </a:endParaRPr>
            </a:p>
            <a:p>
              <a:pPr marL="0" indent="0" algn="r">
                <a:buFont typeface="Arial"/>
                <a:buNone/>
              </a:pPr>
              <a:r>
                <a:rPr lang="en-US" b="1" dirty="0" err="1" smtClean="0">
                  <a:solidFill>
                    <a:srgbClr val="5D5D5D"/>
                  </a:solidFill>
                </a:rPr>
                <a:t>CarType</a:t>
              </a:r>
              <a:endParaRPr lang="en-US" b="1" dirty="0" smtClean="0">
                <a:solidFill>
                  <a:srgbClr val="5D5D5D"/>
                </a:solidFill>
              </a:endParaRPr>
            </a:p>
            <a:p>
              <a:pPr marL="0" indent="0" algn="r">
                <a:buFont typeface="Arial"/>
                <a:buNone/>
              </a:pPr>
              <a:r>
                <a:rPr lang="en-US" b="1" dirty="0" smtClean="0">
                  <a:solidFill>
                    <a:srgbClr val="5D5D5D"/>
                  </a:solidFill>
                </a:rPr>
                <a:t>Satisfaction</a:t>
              </a:r>
              <a:endParaRPr lang="en-US" dirty="0"/>
            </a:p>
          </p:txBody>
        </p:sp>
        <p:sp>
          <p:nvSpPr>
            <p:cNvPr id="9" name="Content Placeholder 2"/>
            <p:cNvSpPr txBox="1">
              <a:spLocks/>
            </p:cNvSpPr>
            <p:nvPr/>
          </p:nvSpPr>
          <p:spPr>
            <a:xfrm>
              <a:off x="5303520" y="2548127"/>
              <a:ext cx="6585276" cy="4012331"/>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endParaRPr lang="en-US" sz="1300" dirty="0" smtClean="0"/>
            </a:p>
            <a:p>
              <a:pPr marL="0" indent="0">
                <a:buNone/>
              </a:pPr>
              <a:r>
                <a:rPr lang="en-US" dirty="0"/>
                <a:t>parks were divided in 9 districts of 5x5 boxes</a:t>
              </a:r>
            </a:p>
            <a:p>
              <a:pPr marL="0" indent="0">
                <a:buNone/>
              </a:pPr>
              <a:r>
                <a:rPr lang="en-US" dirty="0"/>
                <a:t>each district was divided in 3 pricing ranges</a:t>
              </a:r>
            </a:p>
            <a:p>
              <a:pPr marL="0" indent="0">
                <a:buNone/>
              </a:pPr>
              <a:endParaRPr lang="en-US" dirty="0"/>
            </a:p>
            <a:p>
              <a:pPr marL="0" indent="0">
                <a:buNone/>
              </a:pPr>
              <a:endParaRPr lang="en-US" dirty="0"/>
            </a:p>
            <a:p>
              <a:pPr marL="0" indent="0">
                <a:buNone/>
              </a:pPr>
              <a:r>
                <a:rPr lang="en-US" dirty="0"/>
                <a:t>the car agent’s starting district</a:t>
              </a:r>
            </a:p>
            <a:p>
              <a:pPr marL="0" indent="0">
                <a:buNone/>
              </a:pPr>
              <a:r>
                <a:rPr lang="en-US" dirty="0"/>
                <a:t>the max hourly cost tolerated by the car agent</a:t>
              </a:r>
            </a:p>
            <a:p>
              <a:pPr marL="0" indent="0">
                <a:buNone/>
              </a:pPr>
              <a:r>
                <a:rPr lang="en-US" dirty="0"/>
                <a:t>the max distance tolerated by the car agent</a:t>
              </a:r>
            </a:p>
            <a:p>
              <a:pPr marL="0" indent="0">
                <a:buNone/>
              </a:pPr>
              <a:r>
                <a:rPr lang="en-US" dirty="0"/>
                <a:t>the behavior of the car type</a:t>
              </a:r>
            </a:p>
            <a:p>
              <a:pPr marL="0" indent="0">
                <a:buNone/>
              </a:pPr>
              <a:r>
                <a:rPr lang="en-US" dirty="0"/>
                <a:t>the percentage rating of the satisfaction of the car client</a:t>
              </a:r>
            </a:p>
          </p:txBody>
        </p:sp>
      </p:grpSp>
    </p:spTree>
    <p:extLst>
      <p:ext uri="{BB962C8B-B14F-4D97-AF65-F5344CB8AC3E}">
        <p14:creationId xmlns:p14="http://schemas.microsoft.com/office/powerpoint/2010/main" val="19651325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dirty="0">
                <a:solidFill>
                  <a:srgbClr val="5D5D5D"/>
                </a:solidFill>
                <a:latin typeface="Abadi MT Condensed Extra Bold" charset="0"/>
                <a:ea typeface="Abadi MT Condensed Extra Bold" charset="0"/>
                <a:cs typeface="Abadi MT Condensed Extra Bold" charset="0"/>
              </a:rPr>
              <a:t>Gathered Data Statistics</a:t>
            </a:r>
          </a:p>
        </p:txBody>
      </p:sp>
      <p:sp>
        <p:nvSpPr>
          <p:cNvPr id="3" name="Content Placeholder 2"/>
          <p:cNvSpPr>
            <a:spLocks noGrp="1"/>
          </p:cNvSpPr>
          <p:nvPr>
            <p:ph idx="1"/>
          </p:nvPr>
        </p:nvSpPr>
        <p:spPr/>
        <p:txBody>
          <a:bodyPr>
            <a:normAutofit fontScale="77500" lnSpcReduction="20000"/>
          </a:bodyPr>
          <a:lstStyle/>
          <a:p>
            <a:pPr marL="0" indent="0">
              <a:buNone/>
            </a:pPr>
            <a:r>
              <a:rPr lang="en-US" dirty="0"/>
              <a:t>Districts are divided in 5x5 boxes as follows:</a:t>
            </a:r>
          </a:p>
          <a:p>
            <a:pPr marL="0" indent="0">
              <a:buNone/>
            </a:pPr>
            <a:endParaRPr lang="en-US" dirty="0"/>
          </a:p>
          <a:p>
            <a:pPr marL="0" indent="0">
              <a:buNone/>
            </a:pPr>
            <a:endParaRPr lang="en-US" dirty="0"/>
          </a:p>
          <a:p>
            <a:pPr marL="0" indent="0">
              <a:buNone/>
            </a:pPr>
            <a:r>
              <a:rPr lang="en-US" dirty="0"/>
              <a:t>Pricing ranges are divided </a:t>
            </a:r>
            <a:r>
              <a:rPr lang="en-US" dirty="0" smtClean="0"/>
              <a:t>in:</a:t>
            </a:r>
            <a:endParaRPr lang="en-US" dirty="0"/>
          </a:p>
          <a:p>
            <a:pPr lvl="1"/>
            <a:r>
              <a:rPr lang="en-US" b="1" dirty="0">
                <a:solidFill>
                  <a:srgbClr val="5D5D5D"/>
                </a:solidFill>
              </a:rPr>
              <a:t>cheap</a:t>
            </a:r>
            <a:r>
              <a:rPr lang="en-US" dirty="0"/>
              <a:t> (1 – 5)</a:t>
            </a:r>
          </a:p>
          <a:p>
            <a:pPr lvl="1"/>
            <a:r>
              <a:rPr lang="en-US" b="1" dirty="0">
                <a:solidFill>
                  <a:srgbClr val="5D5D5D"/>
                </a:solidFill>
              </a:rPr>
              <a:t>moderate</a:t>
            </a:r>
            <a:r>
              <a:rPr lang="en-US" dirty="0"/>
              <a:t> (6 – 10)</a:t>
            </a:r>
          </a:p>
          <a:p>
            <a:pPr lvl="1"/>
            <a:r>
              <a:rPr lang="en-US" b="1" dirty="0">
                <a:solidFill>
                  <a:srgbClr val="5D5D5D"/>
                </a:solidFill>
              </a:rPr>
              <a:t>premium</a:t>
            </a:r>
            <a:r>
              <a:rPr lang="en-US" dirty="0"/>
              <a:t> (11 – 15)</a:t>
            </a:r>
          </a:p>
          <a:p>
            <a:pPr marL="0" indent="0">
              <a:buNone/>
            </a:pPr>
            <a:endParaRPr lang="en-US" dirty="0"/>
          </a:p>
          <a:p>
            <a:pPr marL="0" indent="0">
              <a:buNone/>
            </a:pPr>
            <a:r>
              <a:rPr lang="en-US" dirty="0"/>
              <a:t>Car behaviors used are:</a:t>
            </a:r>
          </a:p>
          <a:p>
            <a:pPr lvl="1"/>
            <a:r>
              <a:rPr lang="en-US" b="1" dirty="0">
                <a:solidFill>
                  <a:srgbClr val="5D5D5D"/>
                </a:solidFill>
              </a:rPr>
              <a:t>STRICT</a:t>
            </a:r>
            <a:r>
              <a:rPr lang="en-US" dirty="0"/>
              <a:t> </a:t>
            </a:r>
            <a:r>
              <a:rPr lang="en-US" dirty="0" smtClean="0"/>
              <a:t>– must </a:t>
            </a:r>
            <a:r>
              <a:rPr lang="en-US" dirty="0"/>
              <a:t>have both distance and cost conditions met</a:t>
            </a:r>
          </a:p>
          <a:p>
            <a:pPr lvl="1"/>
            <a:r>
              <a:rPr lang="en-US" b="1" dirty="0">
                <a:solidFill>
                  <a:srgbClr val="5D5D5D"/>
                </a:solidFill>
              </a:rPr>
              <a:t>LOWERCOST</a:t>
            </a:r>
            <a:r>
              <a:rPr lang="en-US" dirty="0"/>
              <a:t> – always goes for the lower cost up to a maximum</a:t>
            </a:r>
          </a:p>
          <a:p>
            <a:pPr lvl="1"/>
            <a:r>
              <a:rPr lang="en-US" b="1" dirty="0">
                <a:solidFill>
                  <a:srgbClr val="5D5D5D"/>
                </a:solidFill>
              </a:rPr>
              <a:t>LOWERDIST</a:t>
            </a:r>
            <a:r>
              <a:rPr lang="en-US" dirty="0"/>
              <a:t> – always goes for the lowest distance up to a maximum</a:t>
            </a:r>
          </a:p>
          <a:p>
            <a:pPr lvl="1"/>
            <a:r>
              <a:rPr lang="en-US" b="1" dirty="0">
                <a:solidFill>
                  <a:srgbClr val="5D5D5D"/>
                </a:solidFill>
              </a:rPr>
              <a:t>FLEXIBLE</a:t>
            </a:r>
            <a:r>
              <a:rPr lang="en-US" dirty="0"/>
              <a:t> – like STRICT but allows parking lots to demand more than its maximum tolerated up to a margin</a:t>
            </a:r>
          </a:p>
          <a:p>
            <a:endParaRPr lang="en-US" dirty="0"/>
          </a:p>
        </p:txBody>
      </p:sp>
      <p:pic>
        <p:nvPicPr>
          <p:cNvPr id="5" name="Picture 4">
            <a:extLst>
              <a:ext uri="{FF2B5EF4-FFF2-40B4-BE49-F238E27FC236}">
                <a16:creationId xmlns="" xmlns:a16="http://schemas.microsoft.com/office/drawing/2014/main" id="{D74BE03E-0AD0-4560-BCB6-02E956CD3F47}"/>
              </a:ext>
            </a:extLst>
          </p:cNvPr>
          <p:cNvPicPr>
            <a:picLocks noChangeAspect="1"/>
          </p:cNvPicPr>
          <p:nvPr/>
        </p:nvPicPr>
        <p:blipFill>
          <a:blip r:embed="rId2">
            <a:clrChange>
              <a:clrFrom>
                <a:srgbClr val="FFFFFF"/>
              </a:clrFrom>
              <a:clrTo>
                <a:srgbClr val="FFFFFF">
                  <a:alpha val="0"/>
                </a:srgbClr>
              </a:clrTo>
            </a:clrChange>
            <a:duotone>
              <a:prstClr val="black"/>
              <a:srgbClr val="A2DFD0">
                <a:tint val="45000"/>
                <a:satMod val="400000"/>
              </a:srgbClr>
            </a:duotone>
          </a:blip>
          <a:stretch>
            <a:fillRect/>
          </a:stretch>
        </p:blipFill>
        <p:spPr>
          <a:xfrm>
            <a:off x="6797484" y="1497321"/>
            <a:ext cx="4086795" cy="2276793"/>
          </a:xfrm>
          <a:prstGeom prst="rect">
            <a:avLst/>
          </a:prstGeom>
        </p:spPr>
      </p:pic>
      <p:sp>
        <p:nvSpPr>
          <p:cNvPr id="7" name="Rectangle 6"/>
          <p:cNvSpPr/>
          <p:nvPr/>
        </p:nvSpPr>
        <p:spPr>
          <a:xfrm>
            <a:off x="6071616" y="1243584"/>
            <a:ext cx="5132832"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50460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dirty="0">
                <a:solidFill>
                  <a:srgbClr val="5D5D5D"/>
                </a:solidFill>
                <a:latin typeface="Abadi MT Condensed Extra Bold" charset="0"/>
                <a:ea typeface="Abadi MT Condensed Extra Bold" charset="0"/>
                <a:cs typeface="Abadi MT Condensed Extra Bold" charset="0"/>
              </a:rPr>
              <a:t>Gathered Data Statistics</a:t>
            </a:r>
          </a:p>
        </p:txBody>
      </p:sp>
      <p:sp>
        <p:nvSpPr>
          <p:cNvPr id="3" name="Content Placeholder 2"/>
          <p:cNvSpPr>
            <a:spLocks noGrp="1"/>
          </p:cNvSpPr>
          <p:nvPr>
            <p:ph idx="1"/>
          </p:nvPr>
        </p:nvSpPr>
        <p:spPr>
          <a:xfrm>
            <a:off x="659524" y="1690688"/>
            <a:ext cx="10910684" cy="711136"/>
          </a:xfrm>
        </p:spPr>
        <p:txBody>
          <a:bodyPr>
            <a:normAutofit lnSpcReduction="10000"/>
          </a:bodyPr>
          <a:lstStyle/>
          <a:p>
            <a:pPr marL="0" indent="0" algn="just">
              <a:spcBef>
                <a:spcPts val="0"/>
              </a:spcBef>
              <a:buNone/>
            </a:pPr>
            <a:r>
              <a:rPr lang="en-US" sz="2400" dirty="0" smtClean="0"/>
              <a:t>Satisfaction is the dependent variable of this regression problem. It is calculated as follows:</a:t>
            </a:r>
          </a:p>
          <a:p>
            <a:pPr marL="0" indent="0" algn="just">
              <a:spcBef>
                <a:spcPts val="0"/>
              </a:spcBef>
              <a:buNone/>
            </a:pPr>
            <a:endParaRPr lang="en-US" sz="2400" dirty="0"/>
          </a:p>
        </p:txBody>
      </p:sp>
      <p:sp>
        <p:nvSpPr>
          <p:cNvPr id="7" name="Rectangle 6"/>
          <p:cNvSpPr/>
          <p:nvPr/>
        </p:nvSpPr>
        <p:spPr>
          <a:xfrm>
            <a:off x="6071616" y="1243584"/>
            <a:ext cx="5132832"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p:cNvSpPr txBox="1">
            <a:spLocks/>
          </p:cNvSpPr>
          <p:nvPr/>
        </p:nvSpPr>
        <p:spPr>
          <a:xfrm>
            <a:off x="659524" y="3149727"/>
            <a:ext cx="5546204" cy="312377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10000"/>
              </a:lnSpc>
              <a:spcBef>
                <a:spcPts val="0"/>
              </a:spcBef>
              <a:buFont typeface="Arial"/>
              <a:buNone/>
            </a:pPr>
            <a:r>
              <a:rPr lang="en-US" sz="2400" dirty="0" smtClean="0"/>
              <a:t>Satisfaction </a:t>
            </a:r>
            <a:r>
              <a:rPr lang="en-US" sz="2400" dirty="0"/>
              <a:t>distribution per car type can be seen </a:t>
            </a:r>
            <a:r>
              <a:rPr lang="en-US" sz="2400" dirty="0" smtClean="0"/>
              <a:t>in the following graph from </a:t>
            </a:r>
            <a:r>
              <a:rPr lang="en-US" sz="2400" i="1" dirty="0" err="1" smtClean="0"/>
              <a:t>RapidMiner</a:t>
            </a:r>
            <a:r>
              <a:rPr lang="en-US" sz="2400" dirty="0" smtClean="0"/>
              <a:t>.</a:t>
            </a:r>
          </a:p>
          <a:p>
            <a:pPr marL="0" indent="0" algn="just">
              <a:lnSpc>
                <a:spcPct val="110000"/>
              </a:lnSpc>
              <a:spcBef>
                <a:spcPts val="0"/>
              </a:spcBef>
              <a:buFont typeface="Arial"/>
              <a:buNone/>
            </a:pPr>
            <a:r>
              <a:rPr lang="en-US" sz="2400" dirty="0" smtClean="0"/>
              <a:t>As expected, cars with </a:t>
            </a:r>
            <a:r>
              <a:rPr lang="en-US" sz="2400" b="1" dirty="0" err="1" smtClean="0">
                <a:solidFill>
                  <a:srgbClr val="5D5D5D"/>
                </a:solidFill>
              </a:rPr>
              <a:t>LowerCost</a:t>
            </a:r>
            <a:r>
              <a:rPr lang="en-US" sz="2400" dirty="0" smtClean="0"/>
              <a:t> </a:t>
            </a:r>
            <a:r>
              <a:rPr lang="en-US" sz="2400" dirty="0"/>
              <a:t>and </a:t>
            </a:r>
            <a:r>
              <a:rPr lang="en-US" sz="2400" b="1" dirty="0" err="1" smtClean="0">
                <a:solidFill>
                  <a:srgbClr val="5D5D5D"/>
                </a:solidFill>
              </a:rPr>
              <a:t>LowerDist</a:t>
            </a:r>
            <a:r>
              <a:rPr lang="en-US" sz="2400" dirty="0" smtClean="0"/>
              <a:t> behavior </a:t>
            </a:r>
            <a:r>
              <a:rPr lang="en-US" sz="2400" dirty="0"/>
              <a:t>are the most satisfied and </a:t>
            </a:r>
            <a:r>
              <a:rPr lang="en-US" sz="2400" b="1" dirty="0" smtClean="0">
                <a:solidFill>
                  <a:srgbClr val="5D5D5D"/>
                </a:solidFill>
              </a:rPr>
              <a:t>Strict</a:t>
            </a:r>
            <a:r>
              <a:rPr lang="en-US" sz="2400" dirty="0" smtClean="0"/>
              <a:t> </a:t>
            </a:r>
            <a:r>
              <a:rPr lang="en-US" sz="2400" dirty="0"/>
              <a:t>and </a:t>
            </a:r>
            <a:r>
              <a:rPr lang="en-US" sz="2400" b="1" dirty="0" smtClean="0">
                <a:solidFill>
                  <a:srgbClr val="5D5D5D"/>
                </a:solidFill>
              </a:rPr>
              <a:t>Flexible</a:t>
            </a:r>
            <a:r>
              <a:rPr lang="en-US" sz="2400" dirty="0" smtClean="0">
                <a:solidFill>
                  <a:srgbClr val="5D5D5D"/>
                </a:solidFill>
              </a:rPr>
              <a:t> </a:t>
            </a:r>
            <a:r>
              <a:rPr lang="en-US" sz="2400" dirty="0"/>
              <a:t>the </a:t>
            </a:r>
            <a:r>
              <a:rPr lang="en-US" sz="2400" dirty="0" smtClean="0"/>
              <a:t>least</a:t>
            </a:r>
            <a:r>
              <a:rPr lang="en-US" sz="2400" dirty="0"/>
              <a:t> </a:t>
            </a:r>
            <a:r>
              <a:rPr lang="en-US" sz="2400" dirty="0" smtClean="0"/>
              <a:t>satisfied.</a:t>
            </a:r>
          </a:p>
          <a:p>
            <a:pPr marL="0" indent="0" algn="just">
              <a:lnSpc>
                <a:spcPct val="110000"/>
              </a:lnSpc>
              <a:spcBef>
                <a:spcPts val="0"/>
              </a:spcBef>
              <a:buNone/>
            </a:pPr>
            <a:r>
              <a:rPr lang="en-US" sz="2400" b="1" dirty="0" smtClean="0">
                <a:solidFill>
                  <a:srgbClr val="5D5D5D"/>
                </a:solidFill>
              </a:rPr>
              <a:t>Strict</a:t>
            </a:r>
            <a:r>
              <a:rPr lang="en-US" sz="2400" dirty="0" smtClean="0"/>
              <a:t> and </a:t>
            </a:r>
            <a:r>
              <a:rPr lang="en-US" sz="2400" b="1" dirty="0">
                <a:solidFill>
                  <a:srgbClr val="5D5D5D"/>
                </a:solidFill>
              </a:rPr>
              <a:t>Flexible</a:t>
            </a:r>
            <a:r>
              <a:rPr lang="en-US" sz="2400" dirty="0">
                <a:solidFill>
                  <a:srgbClr val="5D5D5D"/>
                </a:solidFill>
              </a:rPr>
              <a:t> </a:t>
            </a:r>
            <a:r>
              <a:rPr lang="en-US" sz="2400" dirty="0" smtClean="0"/>
              <a:t>have satisfaction level results scattered all the way from 0.15 up to 0.95, while </a:t>
            </a:r>
            <a:r>
              <a:rPr lang="en-US" sz="2400" b="1" dirty="0" err="1">
                <a:solidFill>
                  <a:srgbClr val="5D5D5D"/>
                </a:solidFill>
              </a:rPr>
              <a:t>LowerCost</a:t>
            </a:r>
            <a:r>
              <a:rPr lang="en-US" sz="2400" dirty="0"/>
              <a:t> </a:t>
            </a:r>
            <a:r>
              <a:rPr lang="en-US" sz="2400" dirty="0" smtClean="0"/>
              <a:t>and </a:t>
            </a:r>
            <a:r>
              <a:rPr lang="en-US" sz="2400" b="1" dirty="0" err="1">
                <a:solidFill>
                  <a:srgbClr val="5D5D5D"/>
                </a:solidFill>
              </a:rPr>
              <a:t>LowerDist</a:t>
            </a:r>
            <a:r>
              <a:rPr lang="en-US" sz="2400" dirty="0"/>
              <a:t> </a:t>
            </a:r>
            <a:r>
              <a:rPr lang="en-US" sz="2400" dirty="0" smtClean="0"/>
              <a:t>have more concentrated levels on the upper side of the scale.</a:t>
            </a:r>
            <a:endParaRPr lang="en-US" sz="2400" dirty="0"/>
          </a:p>
        </p:txBody>
      </p:sp>
      <mc:AlternateContent xmlns:mc="http://schemas.openxmlformats.org/markup-compatibility/2006" xmlns:a14="http://schemas.microsoft.com/office/drawing/2010/main">
        <mc:Choice Requires="a14">
          <p:sp>
            <p:nvSpPr>
              <p:cNvPr id="4" name="Rectangle 3"/>
              <p:cNvSpPr/>
              <p:nvPr/>
            </p:nvSpPr>
            <p:spPr>
              <a:xfrm>
                <a:off x="659524" y="2458541"/>
                <a:ext cx="5887957" cy="63446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a:latin typeface="Cambria Math" charset="0"/>
                            </a:rPr>
                          </m:ctrlPr>
                        </m:fPr>
                        <m:num>
                          <m:d>
                            <m:dPr>
                              <m:ctrlPr>
                                <a:rPr lang="en-GB" i="1">
                                  <a:latin typeface="Cambria Math" charset="0"/>
                                </a:rPr>
                              </m:ctrlPr>
                            </m:dPr>
                            <m:e>
                              <m:r>
                                <a:rPr lang="en-GB" i="1">
                                  <a:latin typeface="Cambria Math" panose="02040503050406030204" pitchFamily="18" charset="0"/>
                                </a:rPr>
                                <m:t>𝑐𝑎𝑟𝐶𝑜𝑠𝑡</m:t>
                              </m:r>
                              <m:r>
                                <a:rPr lang="en-GB" i="1">
                                  <a:latin typeface="Cambria Math" panose="02040503050406030204" pitchFamily="18" charset="0"/>
                                </a:rPr>
                                <m:t>+</m:t>
                              </m:r>
                              <m:r>
                                <a:rPr lang="en-GB" i="1">
                                  <a:latin typeface="Cambria Math" panose="02040503050406030204" pitchFamily="18" charset="0"/>
                                </a:rPr>
                                <m:t>𝑐𝑎𝑟𝐷𝑖𝑠𝑡𝑎𝑛𝑐𝑒</m:t>
                              </m:r>
                            </m:e>
                          </m:d>
                          <m:r>
                            <a:rPr lang="en-GB" i="1">
                              <a:latin typeface="Cambria Math" panose="02040503050406030204" pitchFamily="18" charset="0"/>
                            </a:rPr>
                            <m:t>−(</m:t>
                          </m:r>
                          <m:r>
                            <a:rPr lang="en-GB" i="1">
                              <a:latin typeface="Cambria Math" panose="02040503050406030204" pitchFamily="18" charset="0"/>
                            </a:rPr>
                            <m:t>𝑝𝑎𝑟𝑘𝐶𝑜𝑠𝑡</m:t>
                          </m:r>
                          <m:r>
                            <a:rPr lang="en-GB" i="1">
                              <a:latin typeface="Cambria Math" panose="02040503050406030204" pitchFamily="18" charset="0"/>
                            </a:rPr>
                            <m:t>+</m:t>
                          </m:r>
                          <m:r>
                            <a:rPr lang="en-GB" i="1">
                              <a:latin typeface="Cambria Math" panose="02040503050406030204" pitchFamily="18" charset="0"/>
                            </a:rPr>
                            <m:t>𝑝𝑎𝑟𝑘𝐷𝑖𝑠𝑡𝑎𝑛𝑐𝑒</m:t>
                          </m:r>
                          <m:r>
                            <a:rPr lang="en-GB" i="1">
                              <a:latin typeface="Cambria Math" panose="02040503050406030204" pitchFamily="18" charset="0"/>
                            </a:rPr>
                            <m:t>)</m:t>
                          </m:r>
                        </m:num>
                        <m:den>
                          <m:r>
                            <a:rPr lang="en-GB" i="1">
                              <a:latin typeface="Cambria Math" panose="02040503050406030204" pitchFamily="18" charset="0"/>
                            </a:rPr>
                            <m:t>𝑐𝑎𝑟𝐶𝑜𝑠𝑡</m:t>
                          </m:r>
                          <m:r>
                            <a:rPr lang="en-GB" i="1">
                              <a:latin typeface="Cambria Math" panose="02040503050406030204" pitchFamily="18" charset="0"/>
                            </a:rPr>
                            <m:t>+</m:t>
                          </m:r>
                          <m:r>
                            <a:rPr lang="en-GB" i="1">
                              <a:latin typeface="Cambria Math" panose="02040503050406030204" pitchFamily="18" charset="0"/>
                            </a:rPr>
                            <m:t>𝑐𝑎𝑟𝐷𝑖𝑠𝑡𝑎𝑛𝑐𝑒</m:t>
                          </m:r>
                        </m:den>
                      </m:f>
                    </m:oMath>
                  </m:oMathPara>
                </a14:m>
                <a:endParaRPr lang="en-US" dirty="0"/>
              </a:p>
            </p:txBody>
          </p:sp>
        </mc:Choice>
        <mc:Fallback xmlns="">
          <p:sp>
            <p:nvSpPr>
              <p:cNvPr id="4" name="Rectangle 3"/>
              <p:cNvSpPr>
                <a:spLocks noRot="1" noChangeAspect="1" noMove="1" noResize="1" noEditPoints="1" noAdjustHandles="1" noChangeArrowheads="1" noChangeShapeType="1" noTextEdit="1"/>
              </p:cNvSpPr>
              <p:nvPr/>
            </p:nvSpPr>
            <p:spPr>
              <a:xfrm>
                <a:off x="659524" y="2458541"/>
                <a:ext cx="5887957" cy="634469"/>
              </a:xfrm>
              <a:prstGeom prst="rect">
                <a:avLst/>
              </a:prstGeom>
              <a:blipFill rotWithShape="0">
                <a:blip r:embed="rId3"/>
                <a:stretch>
                  <a:fillRect/>
                </a:stretch>
              </a:blipFill>
            </p:spPr>
            <p:txBody>
              <a:bodyPr/>
              <a:lstStyle/>
              <a:p>
                <a:r>
                  <a:rPr lang="en-US">
                    <a:noFill/>
                  </a:rPr>
                  <a:t> </a:t>
                </a:r>
              </a:p>
            </p:txBody>
          </p:sp>
        </mc:Fallback>
      </mc:AlternateContent>
      <p:grpSp>
        <p:nvGrpSpPr>
          <p:cNvPr id="23" name="Group 22"/>
          <p:cNvGrpSpPr/>
          <p:nvPr/>
        </p:nvGrpSpPr>
        <p:grpSpPr>
          <a:xfrm>
            <a:off x="6388608" y="2199815"/>
            <a:ext cx="5641526" cy="4073681"/>
            <a:chOff x="6388608" y="2199815"/>
            <a:chExt cx="5641526" cy="4073681"/>
          </a:xfrm>
        </p:grpSpPr>
        <p:grpSp>
          <p:nvGrpSpPr>
            <p:cNvPr id="14" name="Group 13"/>
            <p:cNvGrpSpPr/>
            <p:nvPr/>
          </p:nvGrpSpPr>
          <p:grpSpPr>
            <a:xfrm>
              <a:off x="6388608" y="2199815"/>
              <a:ext cx="5574847" cy="4073681"/>
              <a:chOff x="6388608" y="2199815"/>
              <a:chExt cx="5574847" cy="4073681"/>
            </a:xfrm>
          </p:grpSpPr>
          <p:pic>
            <p:nvPicPr>
              <p:cNvPr id="6" name="Picture 5">
                <a:extLst>
                  <a:ext uri="{FF2B5EF4-FFF2-40B4-BE49-F238E27FC236}">
                    <a16:creationId xmlns="" xmlns:a16="http://schemas.microsoft.com/office/drawing/2014/main" id="{62C3419B-FA90-405E-AEB9-D6256B4A9F2C}"/>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6388608" y="2516378"/>
                <a:ext cx="5474208" cy="3757118"/>
              </a:xfrm>
              <a:prstGeom prst="rect">
                <a:avLst/>
              </a:prstGeom>
            </p:spPr>
          </p:pic>
          <p:sp>
            <p:nvSpPr>
              <p:cNvPr id="9" name="Rectangle 8"/>
              <p:cNvSpPr/>
              <p:nvPr/>
            </p:nvSpPr>
            <p:spPr>
              <a:xfrm>
                <a:off x="7896750" y="2199815"/>
                <a:ext cx="1378198" cy="369332"/>
              </a:xfrm>
              <a:prstGeom prst="rect">
                <a:avLst/>
              </a:prstGeom>
            </p:spPr>
            <p:txBody>
              <a:bodyPr wrap="none">
                <a:spAutoFit/>
              </a:bodyPr>
              <a:lstStyle/>
              <a:p>
                <a:r>
                  <a:rPr lang="en-US" b="1" dirty="0">
                    <a:solidFill>
                      <a:srgbClr val="5D5D5D"/>
                    </a:solidFill>
                  </a:rPr>
                  <a:t>LOWERCOST</a:t>
                </a:r>
                <a:endParaRPr lang="en-US" dirty="0"/>
              </a:p>
            </p:txBody>
          </p:sp>
          <p:sp>
            <p:nvSpPr>
              <p:cNvPr id="11" name="Rectangle 10"/>
              <p:cNvSpPr/>
              <p:nvPr/>
            </p:nvSpPr>
            <p:spPr>
              <a:xfrm>
                <a:off x="9401197" y="2199815"/>
                <a:ext cx="1310872" cy="369332"/>
              </a:xfrm>
              <a:prstGeom prst="rect">
                <a:avLst/>
              </a:prstGeom>
            </p:spPr>
            <p:txBody>
              <a:bodyPr wrap="none">
                <a:spAutoFit/>
              </a:bodyPr>
              <a:lstStyle/>
              <a:p>
                <a:r>
                  <a:rPr lang="en-US" b="1">
                    <a:solidFill>
                      <a:srgbClr val="5D5D5D"/>
                    </a:solidFill>
                  </a:rPr>
                  <a:t>LOWERDIST</a:t>
                </a:r>
                <a:endParaRPr lang="en-US"/>
              </a:p>
            </p:txBody>
          </p:sp>
          <p:sp>
            <p:nvSpPr>
              <p:cNvPr id="12" name="Rectangle 11"/>
              <p:cNvSpPr/>
              <p:nvPr/>
            </p:nvSpPr>
            <p:spPr>
              <a:xfrm>
                <a:off x="6683458" y="2217158"/>
                <a:ext cx="832728" cy="369332"/>
              </a:xfrm>
              <a:prstGeom prst="rect">
                <a:avLst/>
              </a:prstGeom>
            </p:spPr>
            <p:txBody>
              <a:bodyPr wrap="none">
                <a:spAutoFit/>
              </a:bodyPr>
              <a:lstStyle/>
              <a:p>
                <a:r>
                  <a:rPr lang="en-US" b="1" dirty="0">
                    <a:solidFill>
                      <a:srgbClr val="5D5D5D"/>
                    </a:solidFill>
                  </a:rPr>
                  <a:t>STRICT</a:t>
                </a:r>
                <a:endParaRPr lang="en-US" dirty="0"/>
              </a:p>
            </p:txBody>
          </p:sp>
          <p:sp>
            <p:nvSpPr>
              <p:cNvPr id="13" name="Rectangle 12"/>
              <p:cNvSpPr/>
              <p:nvPr/>
            </p:nvSpPr>
            <p:spPr>
              <a:xfrm>
                <a:off x="10935610" y="2199815"/>
                <a:ext cx="1027845" cy="369332"/>
              </a:xfrm>
              <a:prstGeom prst="rect">
                <a:avLst/>
              </a:prstGeom>
            </p:spPr>
            <p:txBody>
              <a:bodyPr wrap="none">
                <a:spAutoFit/>
              </a:bodyPr>
              <a:lstStyle/>
              <a:p>
                <a:r>
                  <a:rPr lang="en-US" b="1">
                    <a:solidFill>
                      <a:srgbClr val="5D5D5D"/>
                    </a:solidFill>
                  </a:rPr>
                  <a:t>FLEXIBLE</a:t>
                </a:r>
                <a:endParaRPr lang="en-US"/>
              </a:p>
            </p:txBody>
          </p:sp>
        </p:grpSp>
        <p:grpSp>
          <p:nvGrpSpPr>
            <p:cNvPr id="22" name="Group 21"/>
            <p:cNvGrpSpPr/>
            <p:nvPr/>
          </p:nvGrpSpPr>
          <p:grpSpPr>
            <a:xfrm>
              <a:off x="6547481" y="2516378"/>
              <a:ext cx="5482653" cy="3018791"/>
              <a:chOff x="6547481" y="2516378"/>
              <a:chExt cx="5482653" cy="3018791"/>
            </a:xfrm>
          </p:grpSpPr>
          <p:grpSp>
            <p:nvGrpSpPr>
              <p:cNvPr id="21" name="Group 20"/>
              <p:cNvGrpSpPr/>
              <p:nvPr/>
            </p:nvGrpSpPr>
            <p:grpSpPr>
              <a:xfrm>
                <a:off x="6547481" y="2516378"/>
                <a:ext cx="5415974" cy="1750821"/>
                <a:chOff x="6547481" y="2516378"/>
                <a:chExt cx="5415974" cy="1750821"/>
              </a:xfrm>
            </p:grpSpPr>
            <p:sp>
              <p:nvSpPr>
                <p:cNvPr id="16" name="Rounded Rectangle 15"/>
                <p:cNvSpPr/>
                <p:nvPr/>
              </p:nvSpPr>
              <p:spPr>
                <a:xfrm>
                  <a:off x="6547481" y="2516378"/>
                  <a:ext cx="5415974" cy="1750821"/>
                </a:xfrm>
                <a:prstGeom prst="round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8" name="Rectangle 17"/>
                <p:cNvSpPr/>
                <p:nvPr/>
              </p:nvSpPr>
              <p:spPr>
                <a:xfrm>
                  <a:off x="10381182" y="3941345"/>
                  <a:ext cx="1553630" cy="307777"/>
                </a:xfrm>
                <a:prstGeom prst="rect">
                  <a:avLst/>
                </a:prstGeom>
              </p:spPr>
              <p:txBody>
                <a:bodyPr wrap="none">
                  <a:spAutoFit/>
                </a:bodyPr>
                <a:lstStyle/>
                <a:p>
                  <a:r>
                    <a:rPr lang="en-US" sz="1400" b="1" dirty="0" smtClean="0">
                      <a:solidFill>
                        <a:schemeClr val="accent2">
                          <a:lumMod val="75000"/>
                        </a:schemeClr>
                      </a:solidFill>
                    </a:rPr>
                    <a:t>Upper side (&gt;=0.5)</a:t>
                  </a:r>
                  <a:endParaRPr lang="en-US" sz="1400" dirty="0">
                    <a:solidFill>
                      <a:schemeClr val="accent2">
                        <a:lumMod val="75000"/>
                      </a:schemeClr>
                    </a:solidFill>
                  </a:endParaRPr>
                </a:p>
              </p:txBody>
            </p:sp>
          </p:grpSp>
          <p:grpSp>
            <p:nvGrpSpPr>
              <p:cNvPr id="20" name="Group 19"/>
              <p:cNvGrpSpPr/>
              <p:nvPr/>
            </p:nvGrpSpPr>
            <p:grpSpPr>
              <a:xfrm>
                <a:off x="6547481" y="4395407"/>
                <a:ext cx="5482653" cy="1139762"/>
                <a:chOff x="6547481" y="4395407"/>
                <a:chExt cx="5482653" cy="1139762"/>
              </a:xfrm>
            </p:grpSpPr>
            <p:sp>
              <p:nvSpPr>
                <p:cNvPr id="17" name="Rounded Rectangle 16"/>
                <p:cNvSpPr/>
                <p:nvPr/>
              </p:nvSpPr>
              <p:spPr>
                <a:xfrm>
                  <a:off x="6547481" y="4395407"/>
                  <a:ext cx="5415973" cy="1139762"/>
                </a:xfrm>
                <a:prstGeom prst="roundRect">
                  <a:avLst/>
                </a:prstGeom>
                <a:noFill/>
                <a:ln w="38100">
                  <a:solidFill>
                    <a:srgbClr val="A2DF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2DFD0"/>
                    </a:solidFill>
                  </a:endParaRPr>
                </a:p>
              </p:txBody>
            </p:sp>
            <p:sp>
              <p:nvSpPr>
                <p:cNvPr id="19" name="Rectangle 18"/>
                <p:cNvSpPr/>
                <p:nvPr/>
              </p:nvSpPr>
              <p:spPr>
                <a:xfrm>
                  <a:off x="10572555" y="5227392"/>
                  <a:ext cx="1457579" cy="307777"/>
                </a:xfrm>
                <a:prstGeom prst="rect">
                  <a:avLst/>
                </a:prstGeom>
              </p:spPr>
              <p:txBody>
                <a:bodyPr wrap="none">
                  <a:spAutoFit/>
                </a:bodyPr>
                <a:lstStyle/>
                <a:p>
                  <a:r>
                    <a:rPr lang="en-US" sz="1400" b="1" dirty="0" smtClean="0">
                      <a:solidFill>
                        <a:srgbClr val="A2DFD0"/>
                      </a:solidFill>
                    </a:rPr>
                    <a:t>Lower side (&lt;0.5)</a:t>
                  </a:r>
                  <a:endParaRPr lang="en-US" sz="1400" dirty="0">
                    <a:solidFill>
                      <a:srgbClr val="A2DFD0"/>
                    </a:solidFill>
                  </a:endParaRPr>
                </a:p>
              </p:txBody>
            </p:sp>
          </p:grpSp>
        </p:grpSp>
      </p:grpSp>
    </p:spTree>
    <p:extLst>
      <p:ext uri="{BB962C8B-B14F-4D97-AF65-F5344CB8AC3E}">
        <p14:creationId xmlns:p14="http://schemas.microsoft.com/office/powerpoint/2010/main" val="405407307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681728" y="1243583"/>
            <a:ext cx="6522720"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r"/>
            <a:r>
              <a:rPr lang="en-US" dirty="0">
                <a:solidFill>
                  <a:srgbClr val="5D5D5D"/>
                </a:solidFill>
                <a:latin typeface="Abadi MT Condensed Extra Bold" charset="0"/>
                <a:ea typeface="Abadi MT Condensed Extra Bold" charset="0"/>
                <a:cs typeface="Abadi MT Condensed Extra Bold" charset="0"/>
              </a:rPr>
              <a:t>Data Analysis with </a:t>
            </a:r>
            <a:r>
              <a:rPr lang="en-US" dirty="0" err="1">
                <a:solidFill>
                  <a:srgbClr val="5D5D5D"/>
                </a:solidFill>
                <a:latin typeface="Abadi MT Condensed Extra Bold" charset="0"/>
                <a:ea typeface="Abadi MT Condensed Extra Bold" charset="0"/>
                <a:cs typeface="Abadi MT Condensed Extra Bold" charset="0"/>
              </a:rPr>
              <a:t>RapidMiner</a:t>
            </a:r>
            <a:endParaRPr lang="en-US" dirty="0">
              <a:solidFill>
                <a:srgbClr val="5D5D5D"/>
              </a:solidFill>
              <a:latin typeface="Abadi MT Condensed Extra Bold" charset="0"/>
              <a:ea typeface="Abadi MT Condensed Extra Bold" charset="0"/>
              <a:cs typeface="Abadi MT Condensed Extra Bold" charset="0"/>
            </a:endParaRPr>
          </a:p>
        </p:txBody>
      </p:sp>
      <p:sp>
        <p:nvSpPr>
          <p:cNvPr id="3" name="Content Placeholder 2"/>
          <p:cNvSpPr>
            <a:spLocks noGrp="1"/>
          </p:cNvSpPr>
          <p:nvPr>
            <p:ph idx="1"/>
          </p:nvPr>
        </p:nvSpPr>
        <p:spPr/>
        <p:txBody>
          <a:bodyPr/>
          <a:lstStyle/>
          <a:p>
            <a:pPr marL="0" indent="0" algn="just">
              <a:spcBef>
                <a:spcPts val="0"/>
              </a:spcBef>
              <a:buNone/>
            </a:pPr>
            <a:r>
              <a:rPr lang="en-US" sz="2400" dirty="0" smtClean="0"/>
              <a:t>For the following slides, know that:</a:t>
            </a:r>
          </a:p>
          <a:p>
            <a:pPr marL="0" indent="0" algn="just">
              <a:spcBef>
                <a:spcPts val="0"/>
              </a:spcBef>
              <a:buNone/>
            </a:pPr>
            <a:endParaRPr lang="en-US" sz="2400" dirty="0" smtClean="0"/>
          </a:p>
          <a:p>
            <a:pPr marL="0" indent="0" algn="just">
              <a:spcBef>
                <a:spcPts val="0"/>
              </a:spcBef>
              <a:buNone/>
            </a:pPr>
            <a:r>
              <a:rPr lang="en-US" sz="2400" b="1" dirty="0" smtClean="0">
                <a:solidFill>
                  <a:srgbClr val="5D5D5D"/>
                </a:solidFill>
              </a:rPr>
              <a:t>RMSE</a:t>
            </a:r>
            <a:r>
              <a:rPr lang="en-US" sz="2400" dirty="0" smtClean="0">
                <a:solidFill>
                  <a:srgbClr val="5D5D5D"/>
                </a:solidFill>
              </a:rPr>
              <a:t> </a:t>
            </a:r>
            <a:r>
              <a:rPr lang="en-US" sz="2400" dirty="0"/>
              <a:t>measures the difference between the actual values and the predicted </a:t>
            </a:r>
            <a:r>
              <a:rPr lang="en-US" sz="2400" dirty="0" smtClean="0"/>
              <a:t>values; </a:t>
            </a:r>
            <a:r>
              <a:rPr lang="en-US" sz="2400" b="1" dirty="0" smtClean="0">
                <a:solidFill>
                  <a:srgbClr val="5D5D5D"/>
                </a:solidFill>
              </a:rPr>
              <a:t>RRSE </a:t>
            </a:r>
            <a:r>
              <a:rPr lang="en-US" sz="2400" dirty="0"/>
              <a:t>compares the predictor used to a simple predictor (one that only uses the average of the actual values for prediction).</a:t>
            </a:r>
          </a:p>
          <a:p>
            <a:pPr marL="0" indent="0" algn="just">
              <a:spcBef>
                <a:spcPts val="0"/>
              </a:spcBef>
              <a:buNone/>
            </a:pPr>
            <a:endParaRPr lang="en-US" sz="2400" dirty="0"/>
          </a:p>
          <a:p>
            <a:pPr marL="0" indent="0" algn="just">
              <a:spcBef>
                <a:spcPts val="0"/>
              </a:spcBef>
              <a:buNone/>
            </a:pPr>
            <a:r>
              <a:rPr lang="en-US" sz="2400" u="sng" dirty="0">
                <a:solidFill>
                  <a:srgbClr val="5D5D5D"/>
                </a:solidFill>
              </a:rPr>
              <a:t>Note: Values </a:t>
            </a:r>
            <a:r>
              <a:rPr lang="en-US" sz="2400" u="sng" dirty="0" smtClean="0">
                <a:solidFill>
                  <a:srgbClr val="5D5D5D"/>
                </a:solidFill>
              </a:rPr>
              <a:t>from </a:t>
            </a:r>
            <a:r>
              <a:rPr lang="en-US" sz="2400" u="sng" dirty="0">
                <a:solidFill>
                  <a:srgbClr val="5D5D5D"/>
                </a:solidFill>
              </a:rPr>
              <a:t>0 to 1 represent a useful model</a:t>
            </a:r>
            <a:r>
              <a:rPr lang="en-US" sz="2400" u="sng" dirty="0" smtClean="0">
                <a:solidFill>
                  <a:srgbClr val="5D5D5D"/>
                </a:solidFill>
              </a:rPr>
              <a:t>.</a:t>
            </a:r>
            <a:endParaRPr lang="en-US" sz="2400" dirty="0"/>
          </a:p>
        </p:txBody>
      </p:sp>
      <p:sp>
        <p:nvSpPr>
          <p:cNvPr id="9" name="Content Placeholder 2"/>
          <p:cNvSpPr txBox="1">
            <a:spLocks/>
          </p:cNvSpPr>
          <p:nvPr/>
        </p:nvSpPr>
        <p:spPr>
          <a:xfrm>
            <a:off x="838200" y="2829912"/>
            <a:ext cx="2758439" cy="40280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endParaRPr lang="en-US" dirty="0" smtClean="0"/>
          </a:p>
          <a:p>
            <a:pPr marL="0" indent="0">
              <a:buFont typeface="Arial"/>
              <a:buNone/>
            </a:pPr>
            <a:endParaRPr lang="en-US" dirty="0" smtClean="0"/>
          </a:p>
          <a:p>
            <a:pPr marL="0" indent="0">
              <a:buFont typeface="Arial"/>
              <a:buNone/>
            </a:pPr>
            <a:endParaRPr lang="en-US" dirty="0" smtClean="0"/>
          </a:p>
          <a:p>
            <a:pPr marL="0" indent="0">
              <a:buFont typeface="Arial"/>
              <a:buNone/>
            </a:pPr>
            <a:endParaRPr lang="en-US" dirty="0" smtClean="0"/>
          </a:p>
          <a:p>
            <a:pPr marL="0" indent="0">
              <a:buFont typeface="Arial"/>
              <a:buNone/>
            </a:pPr>
            <a:endParaRPr lang="en-US" dirty="0" smtClean="0"/>
          </a:p>
          <a:p>
            <a:pPr marL="0" indent="0">
              <a:buFont typeface="Arial"/>
              <a:buNone/>
            </a:pPr>
            <a:endParaRPr lang="en-US" dirty="0" smtClean="0"/>
          </a:p>
          <a:p>
            <a:pPr marL="0" indent="0">
              <a:buFont typeface="Arial"/>
              <a:buNone/>
            </a:pPr>
            <a:endParaRPr lang="en-US" dirty="0" smtClean="0"/>
          </a:p>
          <a:p>
            <a:pPr marL="0" indent="0">
              <a:buFont typeface="Arial"/>
              <a:buNone/>
            </a:pPr>
            <a:endParaRPr lang="en-US" dirty="0"/>
          </a:p>
        </p:txBody>
      </p:sp>
    </p:spTree>
    <p:extLst>
      <p:ext uri="{BB962C8B-B14F-4D97-AF65-F5344CB8AC3E}">
        <p14:creationId xmlns:p14="http://schemas.microsoft.com/office/powerpoint/2010/main" val="187215809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81728" y="1243583"/>
            <a:ext cx="6522720" cy="11880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r"/>
            <a:r>
              <a:rPr lang="en-US" dirty="0">
                <a:solidFill>
                  <a:srgbClr val="5D5D5D"/>
                </a:solidFill>
                <a:latin typeface="Abadi MT Condensed Extra Bold" charset="0"/>
                <a:ea typeface="Abadi MT Condensed Extra Bold" charset="0"/>
                <a:cs typeface="Abadi MT Condensed Extra Bold" charset="0"/>
              </a:rPr>
              <a:t>Data Analysis with </a:t>
            </a:r>
            <a:r>
              <a:rPr lang="en-US" dirty="0" err="1">
                <a:solidFill>
                  <a:srgbClr val="5D5D5D"/>
                </a:solidFill>
                <a:latin typeface="Abadi MT Condensed Extra Bold" charset="0"/>
                <a:ea typeface="Abadi MT Condensed Extra Bold" charset="0"/>
                <a:cs typeface="Abadi MT Condensed Extra Bold" charset="0"/>
              </a:rPr>
              <a:t>RapidMiner</a:t>
            </a:r>
            <a:endParaRPr lang="en-US" dirty="0">
              <a:solidFill>
                <a:srgbClr val="5D5D5D"/>
              </a:solidFill>
              <a:latin typeface="Abadi MT Condensed Extra Bold" charset="0"/>
              <a:ea typeface="Abadi MT Condensed Extra Bold" charset="0"/>
              <a:cs typeface="Abadi MT Condensed Extra Bold" charset="0"/>
            </a:endParaRPr>
          </a:p>
        </p:txBody>
      </p:sp>
      <p:sp>
        <p:nvSpPr>
          <p:cNvPr id="3" name="Content Placeholder 2"/>
          <p:cNvSpPr>
            <a:spLocks noGrp="1"/>
          </p:cNvSpPr>
          <p:nvPr>
            <p:ph idx="1"/>
          </p:nvPr>
        </p:nvSpPr>
        <p:spPr/>
        <p:txBody>
          <a:bodyPr>
            <a:normAutofit/>
          </a:bodyPr>
          <a:lstStyle/>
          <a:p>
            <a:pPr marL="0" indent="0" algn="just">
              <a:spcBef>
                <a:spcPts val="0"/>
              </a:spcBef>
              <a:buNone/>
            </a:pPr>
            <a:r>
              <a:rPr lang="en-US" sz="2400" dirty="0" smtClean="0"/>
              <a:t>We </a:t>
            </a:r>
            <a:r>
              <a:rPr lang="en-US" sz="2400" dirty="0"/>
              <a:t>used 4 kinds of regression models in </a:t>
            </a:r>
            <a:r>
              <a:rPr lang="en-US" sz="2400" i="1" dirty="0" err="1"/>
              <a:t>RapidMiner</a:t>
            </a:r>
            <a:r>
              <a:rPr lang="en-US" sz="2400" dirty="0" smtClean="0"/>
              <a:t>.</a:t>
            </a:r>
            <a:r>
              <a:rPr lang="en-US" sz="2400" dirty="0"/>
              <a:t> The </a:t>
            </a:r>
            <a:r>
              <a:rPr lang="en-US" sz="2400" dirty="0" smtClean="0"/>
              <a:t>following table shows </a:t>
            </a:r>
            <a:r>
              <a:rPr lang="en-US" sz="2400" dirty="0"/>
              <a:t>the results obtained from those </a:t>
            </a:r>
            <a:r>
              <a:rPr lang="en-US" sz="2400" dirty="0" smtClean="0"/>
              <a:t>regressions.</a:t>
            </a:r>
          </a:p>
        </p:txBody>
      </p:sp>
      <p:graphicFrame>
        <p:nvGraphicFramePr>
          <p:cNvPr id="6" name="Table 5">
            <a:extLst>
              <a:ext uri="{FF2B5EF4-FFF2-40B4-BE49-F238E27FC236}">
                <a16:creationId xmlns="" xmlns:a16="http://schemas.microsoft.com/office/drawing/2014/main" id="{C405F93C-BF63-41F1-B634-CA11C56F15F7}"/>
              </a:ext>
            </a:extLst>
          </p:cNvPr>
          <p:cNvGraphicFramePr>
            <a:graphicFrameLocks noGrp="1"/>
          </p:cNvGraphicFramePr>
          <p:nvPr>
            <p:extLst>
              <p:ext uri="{D42A27DB-BD31-4B8C-83A1-F6EECF244321}">
                <p14:modId xmlns:p14="http://schemas.microsoft.com/office/powerpoint/2010/main" val="539924884"/>
              </p:ext>
            </p:extLst>
          </p:nvPr>
        </p:nvGraphicFramePr>
        <p:xfrm>
          <a:off x="3864864" y="2837195"/>
          <a:ext cx="7680726" cy="3094944"/>
        </p:xfrm>
        <a:graphic>
          <a:graphicData uri="http://schemas.openxmlformats.org/drawingml/2006/table">
            <a:tbl>
              <a:tblPr firstRow="1" bandRow="1">
                <a:tableStyleId>{5C22544A-7EE6-4342-B048-85BDC9FD1C3A}</a:tableStyleId>
              </a:tblPr>
              <a:tblGrid>
                <a:gridCol w="1280121">
                  <a:extLst>
                    <a:ext uri="{9D8B030D-6E8A-4147-A177-3AD203B41FA5}">
                      <a16:colId xmlns="" xmlns:a16="http://schemas.microsoft.com/office/drawing/2014/main" val="2163310120"/>
                    </a:ext>
                  </a:extLst>
                </a:gridCol>
                <a:gridCol w="1280121">
                  <a:extLst>
                    <a:ext uri="{9D8B030D-6E8A-4147-A177-3AD203B41FA5}">
                      <a16:colId xmlns="" xmlns:a16="http://schemas.microsoft.com/office/drawing/2014/main" val="889154223"/>
                    </a:ext>
                  </a:extLst>
                </a:gridCol>
                <a:gridCol w="1280121">
                  <a:extLst>
                    <a:ext uri="{9D8B030D-6E8A-4147-A177-3AD203B41FA5}">
                      <a16:colId xmlns="" xmlns:a16="http://schemas.microsoft.com/office/drawing/2014/main" val="560728554"/>
                    </a:ext>
                  </a:extLst>
                </a:gridCol>
                <a:gridCol w="1280121">
                  <a:extLst>
                    <a:ext uri="{9D8B030D-6E8A-4147-A177-3AD203B41FA5}">
                      <a16:colId xmlns="" xmlns:a16="http://schemas.microsoft.com/office/drawing/2014/main" val="979762193"/>
                    </a:ext>
                  </a:extLst>
                </a:gridCol>
                <a:gridCol w="1280121">
                  <a:extLst>
                    <a:ext uri="{9D8B030D-6E8A-4147-A177-3AD203B41FA5}">
                      <a16:colId xmlns="" xmlns:a16="http://schemas.microsoft.com/office/drawing/2014/main" val="3229228502"/>
                    </a:ext>
                  </a:extLst>
                </a:gridCol>
                <a:gridCol w="1280121">
                  <a:extLst>
                    <a:ext uri="{9D8B030D-6E8A-4147-A177-3AD203B41FA5}">
                      <a16:colId xmlns="" xmlns:a16="http://schemas.microsoft.com/office/drawing/2014/main" val="1032354101"/>
                    </a:ext>
                  </a:extLst>
                </a:gridCol>
              </a:tblGrid>
              <a:tr h="953112">
                <a:tc>
                  <a:txBody>
                    <a:bodyPr/>
                    <a:lstStyle/>
                    <a:p>
                      <a:pPr algn="ctr"/>
                      <a:r>
                        <a:rPr lang="en-GB" dirty="0"/>
                        <a:t>Regression </a:t>
                      </a:r>
                      <a:r>
                        <a:rPr lang="en-GB" dirty="0" smtClean="0"/>
                        <a:t>Type</a:t>
                      </a:r>
                      <a:endParaRPr lang="en-GB" dirty="0"/>
                    </a:p>
                  </a:txBody>
                  <a:tcPr anchor="ctr">
                    <a:solidFill>
                      <a:srgbClr val="5D5D5D"/>
                    </a:solidFill>
                  </a:tcPr>
                </a:tc>
                <a:tc>
                  <a:txBody>
                    <a:bodyPr/>
                    <a:lstStyle/>
                    <a:p>
                      <a:pPr algn="ctr"/>
                      <a:r>
                        <a:rPr lang="en-GB" dirty="0"/>
                        <a:t>Linear Regression</a:t>
                      </a:r>
                    </a:p>
                  </a:txBody>
                  <a:tcPr anchor="ctr">
                    <a:solidFill>
                      <a:srgbClr val="5D5D5D"/>
                    </a:solidFill>
                  </a:tcPr>
                </a:tc>
                <a:tc>
                  <a:txBody>
                    <a:bodyPr/>
                    <a:lstStyle/>
                    <a:p>
                      <a:pPr algn="ctr"/>
                      <a:r>
                        <a:rPr lang="en-GB" dirty="0"/>
                        <a:t>Polynomial Regression</a:t>
                      </a:r>
                    </a:p>
                  </a:txBody>
                  <a:tcPr anchor="ctr">
                    <a:solidFill>
                      <a:srgbClr val="5D5D5D"/>
                    </a:solidFill>
                  </a:tcPr>
                </a:tc>
                <a:tc>
                  <a:txBody>
                    <a:bodyPr/>
                    <a:lstStyle/>
                    <a:p>
                      <a:pPr algn="ctr"/>
                      <a:r>
                        <a:rPr lang="en-GB" dirty="0"/>
                        <a:t>Neural Net</a:t>
                      </a:r>
                    </a:p>
                  </a:txBody>
                  <a:tcPr anchor="ctr">
                    <a:solidFill>
                      <a:srgbClr val="5D5D5D"/>
                    </a:solidFill>
                  </a:tcPr>
                </a:tc>
                <a:tc>
                  <a:txBody>
                    <a:bodyPr/>
                    <a:lstStyle/>
                    <a:p>
                      <a:pPr algn="ctr"/>
                      <a:r>
                        <a:rPr lang="en-GB" dirty="0"/>
                        <a:t>Deep Learning</a:t>
                      </a:r>
                    </a:p>
                  </a:txBody>
                  <a:tcPr anchor="ctr">
                    <a:solidFill>
                      <a:srgbClr val="5D5D5D"/>
                    </a:solidFill>
                  </a:tcPr>
                </a:tc>
                <a:tc>
                  <a:txBody>
                    <a:bodyPr/>
                    <a:lstStyle/>
                    <a:p>
                      <a:pPr algn="ctr"/>
                      <a:r>
                        <a:rPr lang="en-GB" dirty="0"/>
                        <a:t>Formula</a:t>
                      </a:r>
                    </a:p>
                  </a:txBody>
                  <a:tcPr anchor="ctr">
                    <a:solidFill>
                      <a:srgbClr val="5D5D5D"/>
                    </a:solidFill>
                  </a:tcPr>
                </a:tc>
                <a:extLst>
                  <a:ext uri="{0D108BD9-81ED-4DB2-BD59-A6C34878D82A}">
                    <a16:rowId xmlns="" xmlns:a16="http://schemas.microsoft.com/office/drawing/2014/main" val="1511881796"/>
                  </a:ext>
                </a:extLst>
              </a:tr>
              <a:tr h="953112">
                <a:tc>
                  <a:txBody>
                    <a:bodyPr/>
                    <a:lstStyle/>
                    <a:p>
                      <a:pPr algn="ctr"/>
                      <a:r>
                        <a:rPr lang="en-GB" dirty="0"/>
                        <a:t>Root Mean Squared Error</a:t>
                      </a:r>
                    </a:p>
                  </a:txBody>
                  <a:tcPr anchor="ctr">
                    <a:solidFill>
                      <a:schemeClr val="bg2">
                        <a:lumMod val="75000"/>
                      </a:schemeClr>
                    </a:solidFill>
                  </a:tcPr>
                </a:tc>
                <a:tc>
                  <a:txBody>
                    <a:bodyPr/>
                    <a:lstStyle/>
                    <a:p>
                      <a:pPr algn="ctr"/>
                      <a:r>
                        <a:rPr lang="en-GB" dirty="0"/>
                        <a:t>0.274</a:t>
                      </a:r>
                    </a:p>
                  </a:txBody>
                  <a:tcPr anchor="ctr">
                    <a:solidFill>
                      <a:schemeClr val="bg2">
                        <a:lumMod val="75000"/>
                      </a:schemeClr>
                    </a:solidFill>
                  </a:tcPr>
                </a:tc>
                <a:tc>
                  <a:txBody>
                    <a:bodyPr/>
                    <a:lstStyle/>
                    <a:p>
                      <a:pPr algn="ctr"/>
                      <a:r>
                        <a:rPr lang="en-GB" dirty="0"/>
                        <a:t>55.294</a:t>
                      </a:r>
                    </a:p>
                  </a:txBody>
                  <a:tcPr anchor="ctr">
                    <a:solidFill>
                      <a:schemeClr val="bg2">
                        <a:lumMod val="75000"/>
                      </a:schemeClr>
                    </a:solidFill>
                  </a:tcPr>
                </a:tc>
                <a:tc>
                  <a:txBody>
                    <a:bodyPr/>
                    <a:lstStyle/>
                    <a:p>
                      <a:pPr algn="ctr"/>
                      <a:r>
                        <a:rPr lang="en-GB" dirty="0"/>
                        <a:t>0.236</a:t>
                      </a:r>
                    </a:p>
                  </a:txBody>
                  <a:tcPr anchor="ctr">
                    <a:solidFill>
                      <a:schemeClr val="bg2">
                        <a:lumMod val="75000"/>
                      </a:schemeClr>
                    </a:solidFill>
                  </a:tcPr>
                </a:tc>
                <a:tc>
                  <a:txBody>
                    <a:bodyPr/>
                    <a:lstStyle/>
                    <a:p>
                      <a:pPr algn="ctr"/>
                      <a:r>
                        <a:rPr lang="en-GB" dirty="0"/>
                        <a:t>0.266</a:t>
                      </a:r>
                    </a:p>
                  </a:txBody>
                  <a:tcPr anchor="ctr">
                    <a:solidFill>
                      <a:schemeClr val="bg2">
                        <a:lumMod val="75000"/>
                      </a:schemeClr>
                    </a:solidFill>
                  </a:tcPr>
                </a:tc>
                <a:tc>
                  <a:txBody>
                    <a:bodyPr/>
                    <a:lstStyle/>
                    <a:p>
                      <a:pPr algn="ctr"/>
                      <a:endParaRPr lang="en-GB" dirty="0"/>
                    </a:p>
                  </a:txBody>
                  <a:tcPr anchor="ctr">
                    <a:solidFill>
                      <a:schemeClr val="bg2">
                        <a:lumMod val="75000"/>
                      </a:schemeClr>
                    </a:solidFill>
                  </a:tcPr>
                </a:tc>
                <a:extLst>
                  <a:ext uri="{0D108BD9-81ED-4DB2-BD59-A6C34878D82A}">
                    <a16:rowId xmlns="" xmlns:a16="http://schemas.microsoft.com/office/drawing/2014/main" val="2789393305"/>
                  </a:ext>
                </a:extLst>
              </a:tr>
              <a:tr h="953112">
                <a:tc>
                  <a:txBody>
                    <a:bodyPr/>
                    <a:lstStyle/>
                    <a:p>
                      <a:pPr algn="ctr"/>
                      <a:r>
                        <a:rPr lang="en-GB" dirty="0"/>
                        <a:t>Root Relative Squared Error</a:t>
                      </a:r>
                    </a:p>
                  </a:txBody>
                  <a:tcPr anchor="ctr">
                    <a:solidFill>
                      <a:schemeClr val="bg2">
                        <a:lumMod val="90000"/>
                      </a:schemeClr>
                    </a:solidFill>
                  </a:tcPr>
                </a:tc>
                <a:tc>
                  <a:txBody>
                    <a:bodyPr/>
                    <a:lstStyle/>
                    <a:p>
                      <a:pPr algn="ctr"/>
                      <a:r>
                        <a:rPr lang="en-GB" dirty="0"/>
                        <a:t>0.866</a:t>
                      </a:r>
                    </a:p>
                  </a:txBody>
                  <a:tcPr anchor="ctr">
                    <a:solidFill>
                      <a:schemeClr val="bg2">
                        <a:lumMod val="90000"/>
                      </a:schemeClr>
                    </a:solidFill>
                  </a:tcPr>
                </a:tc>
                <a:tc>
                  <a:txBody>
                    <a:bodyPr/>
                    <a:lstStyle/>
                    <a:p>
                      <a:pPr algn="ctr"/>
                      <a:r>
                        <a:rPr lang="en-GB" dirty="0"/>
                        <a:t>174.742</a:t>
                      </a:r>
                    </a:p>
                  </a:txBody>
                  <a:tcPr anchor="ctr">
                    <a:solidFill>
                      <a:schemeClr val="bg2">
                        <a:lumMod val="90000"/>
                      </a:schemeClr>
                    </a:solidFill>
                  </a:tcPr>
                </a:tc>
                <a:tc>
                  <a:txBody>
                    <a:bodyPr/>
                    <a:lstStyle/>
                    <a:p>
                      <a:pPr algn="ctr"/>
                      <a:r>
                        <a:rPr lang="en-GB" dirty="0"/>
                        <a:t>0.744</a:t>
                      </a:r>
                    </a:p>
                  </a:txBody>
                  <a:tcPr anchor="ctr">
                    <a:solidFill>
                      <a:schemeClr val="bg2">
                        <a:lumMod val="90000"/>
                      </a:schemeClr>
                    </a:solidFill>
                  </a:tcPr>
                </a:tc>
                <a:tc>
                  <a:txBody>
                    <a:bodyPr/>
                    <a:lstStyle/>
                    <a:p>
                      <a:pPr algn="ctr"/>
                      <a:r>
                        <a:rPr lang="en-GB" dirty="0"/>
                        <a:t>0.841</a:t>
                      </a:r>
                    </a:p>
                  </a:txBody>
                  <a:tcPr anchor="ctr">
                    <a:solidFill>
                      <a:schemeClr val="bg2">
                        <a:lumMod val="90000"/>
                      </a:schemeClr>
                    </a:solidFill>
                  </a:tcPr>
                </a:tc>
                <a:tc>
                  <a:txBody>
                    <a:bodyPr/>
                    <a:lstStyle/>
                    <a:p>
                      <a:pPr algn="ctr"/>
                      <a:endParaRPr lang="en-GB" dirty="0"/>
                    </a:p>
                  </a:txBody>
                  <a:tcPr anchor="ctr">
                    <a:solidFill>
                      <a:schemeClr val="bg2">
                        <a:lumMod val="90000"/>
                      </a:schemeClr>
                    </a:solidFill>
                  </a:tcPr>
                </a:tc>
                <a:extLst>
                  <a:ext uri="{0D108BD9-81ED-4DB2-BD59-A6C34878D82A}">
                    <a16:rowId xmlns="" xmlns:a16="http://schemas.microsoft.com/office/drawing/2014/main" val="1963285245"/>
                  </a:ext>
                </a:extLst>
              </a:tr>
            </a:tbl>
          </a:graphicData>
        </a:graphic>
      </p:graphicFrame>
      <p:pic>
        <p:nvPicPr>
          <p:cNvPr id="7" name="Picture 6">
            <a:extLst>
              <a:ext uri="{FF2B5EF4-FFF2-40B4-BE49-F238E27FC236}">
                <a16:creationId xmlns="" xmlns:a16="http://schemas.microsoft.com/office/drawing/2014/main" id="{B3D7C1AD-E76E-414E-BA4D-5D50AFE4F3BB}"/>
              </a:ext>
            </a:extLst>
          </p:cNvPr>
          <p:cNvPicPr>
            <a:picLocks noChangeAspect="1"/>
          </p:cNvPicPr>
          <p:nvPr/>
        </p:nvPicPr>
        <p:blipFill rotWithShape="1">
          <a:blip r:embed="rId3">
            <a:clrChange>
              <a:clrFrom>
                <a:srgbClr val="FFFFFF"/>
              </a:clrFrom>
              <a:clrTo>
                <a:srgbClr val="FFFFFF">
                  <a:alpha val="0"/>
                </a:srgbClr>
              </a:clrTo>
            </a:clrChange>
          </a:blip>
          <a:srcRect l="29839"/>
          <a:stretch/>
        </p:blipFill>
        <p:spPr>
          <a:xfrm>
            <a:off x="10328898" y="5052267"/>
            <a:ext cx="1216692" cy="638168"/>
          </a:xfrm>
          <a:prstGeom prst="rect">
            <a:avLst/>
          </a:prstGeom>
        </p:spPr>
      </p:pic>
      <p:pic>
        <p:nvPicPr>
          <p:cNvPr id="8" name="Picture 7">
            <a:extLst>
              <a:ext uri="{FF2B5EF4-FFF2-40B4-BE49-F238E27FC236}">
                <a16:creationId xmlns="" xmlns:a16="http://schemas.microsoft.com/office/drawing/2014/main" id="{BBD5C73D-F130-415A-B704-A2E04FE3EB5B}"/>
              </a:ext>
            </a:extLst>
          </p:cNvPr>
          <p:cNvPicPr>
            <a:picLocks noChangeAspect="1"/>
          </p:cNvPicPr>
          <p:nvPr/>
        </p:nvPicPr>
        <p:blipFill rotWithShape="1">
          <a:blip r:embed="rId4">
            <a:clrChange>
              <a:clrFrom>
                <a:srgbClr val="FFFFFF"/>
              </a:clrFrom>
              <a:clrTo>
                <a:srgbClr val="FFFFFF">
                  <a:alpha val="0"/>
                </a:srgbClr>
              </a:clrTo>
            </a:clrChange>
          </a:blip>
          <a:srcRect l="33493"/>
          <a:stretch/>
        </p:blipFill>
        <p:spPr>
          <a:xfrm>
            <a:off x="10328898" y="3867918"/>
            <a:ext cx="1216692" cy="843246"/>
          </a:xfrm>
          <a:prstGeom prst="rect">
            <a:avLst/>
          </a:prstGeom>
        </p:spPr>
      </p:pic>
      <p:sp>
        <p:nvSpPr>
          <p:cNvPr id="9" name="Content Placeholder 2"/>
          <p:cNvSpPr txBox="1">
            <a:spLocks/>
          </p:cNvSpPr>
          <p:nvPr/>
        </p:nvSpPr>
        <p:spPr>
          <a:xfrm>
            <a:off x="838200" y="2837195"/>
            <a:ext cx="3026664" cy="37019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spcBef>
                <a:spcPts val="0"/>
              </a:spcBef>
              <a:buFont typeface="Arial"/>
              <a:buNone/>
            </a:pPr>
            <a:r>
              <a:rPr lang="en-US" sz="2400" dirty="0" smtClean="0"/>
              <a:t>Given this information, all of the models except the Polynomial Regression </a:t>
            </a:r>
            <a:r>
              <a:rPr lang="en-US" sz="2400" dirty="0" smtClean="0"/>
              <a:t>model, </a:t>
            </a:r>
            <a:r>
              <a:rPr lang="en-US" sz="2400" dirty="0" smtClean="0"/>
              <a:t>are useful being that the Neural Net performs the best out of the </a:t>
            </a:r>
            <a:r>
              <a:rPr lang="en-US" sz="2400" dirty="0" smtClean="0"/>
              <a:t>four.</a:t>
            </a:r>
            <a:endParaRPr lang="en-US" sz="2400" dirty="0" smtClean="0"/>
          </a:p>
          <a:p>
            <a:pPr marL="0" indent="0">
              <a:buFont typeface="Arial"/>
              <a:buNone/>
            </a:pPr>
            <a:endParaRPr lang="en-US" sz="2400" dirty="0" smtClean="0"/>
          </a:p>
          <a:p>
            <a:pPr marL="0" indent="0">
              <a:buFont typeface="Arial"/>
              <a:buNone/>
            </a:pPr>
            <a:endParaRPr lang="en-US" sz="2400" dirty="0" smtClean="0"/>
          </a:p>
          <a:p>
            <a:pPr marL="0" indent="0">
              <a:buFont typeface="Arial"/>
              <a:buNone/>
            </a:pPr>
            <a:endParaRPr lang="en-US" sz="2400" dirty="0" smtClean="0"/>
          </a:p>
          <a:p>
            <a:pPr marL="0" indent="0">
              <a:buFont typeface="Arial"/>
              <a:buNone/>
            </a:pPr>
            <a:endParaRPr lang="en-US" dirty="0"/>
          </a:p>
        </p:txBody>
      </p:sp>
      <p:sp>
        <p:nvSpPr>
          <p:cNvPr id="10" name="Cross 9"/>
          <p:cNvSpPr/>
          <p:nvPr/>
        </p:nvSpPr>
        <p:spPr>
          <a:xfrm rot="2582395">
            <a:off x="7392266" y="4399185"/>
            <a:ext cx="259884" cy="258010"/>
          </a:xfrm>
          <a:prstGeom prst="plus">
            <a:avLst>
              <a:gd name="adj" fmla="val 39706"/>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ross 10"/>
          <p:cNvSpPr/>
          <p:nvPr/>
        </p:nvSpPr>
        <p:spPr>
          <a:xfrm rot="2582395">
            <a:off x="7392149" y="5612564"/>
            <a:ext cx="259884" cy="258010"/>
          </a:xfrm>
          <a:prstGeom prst="plus">
            <a:avLst>
              <a:gd name="adj" fmla="val 39706"/>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891528" y="4362854"/>
            <a:ext cx="405880" cy="307777"/>
          </a:xfrm>
          <a:prstGeom prst="rect">
            <a:avLst/>
          </a:prstGeom>
        </p:spPr>
        <p:txBody>
          <a:bodyPr wrap="none">
            <a:spAutoFit/>
          </a:bodyPr>
          <a:lstStyle/>
          <a:p>
            <a:r>
              <a:rPr lang="en-US" sz="1400" b="1" smtClean="0">
                <a:solidFill>
                  <a:schemeClr val="accent2">
                    <a:lumMod val="75000"/>
                  </a:schemeClr>
                </a:solidFill>
              </a:rPr>
              <a:t>&gt; 1</a:t>
            </a:r>
            <a:endParaRPr lang="en-US" sz="1400" dirty="0">
              <a:solidFill>
                <a:schemeClr val="accent2">
                  <a:lumMod val="75000"/>
                </a:schemeClr>
              </a:solidFill>
            </a:endParaRPr>
          </a:p>
        </p:txBody>
      </p:sp>
      <p:sp>
        <p:nvSpPr>
          <p:cNvPr id="13" name="Rectangle 12"/>
          <p:cNvSpPr/>
          <p:nvPr/>
        </p:nvSpPr>
        <p:spPr>
          <a:xfrm>
            <a:off x="6878824" y="5433792"/>
            <a:ext cx="405880" cy="307777"/>
          </a:xfrm>
          <a:prstGeom prst="rect">
            <a:avLst/>
          </a:prstGeom>
        </p:spPr>
        <p:txBody>
          <a:bodyPr wrap="none">
            <a:spAutoFit/>
          </a:bodyPr>
          <a:lstStyle/>
          <a:p>
            <a:r>
              <a:rPr lang="en-US" sz="1400" b="1" smtClean="0">
                <a:solidFill>
                  <a:schemeClr val="accent2">
                    <a:lumMod val="75000"/>
                  </a:schemeClr>
                </a:solidFill>
              </a:rPr>
              <a:t>&gt; 1</a:t>
            </a:r>
            <a:endParaRPr lang="en-US" sz="1400" dirty="0">
              <a:solidFill>
                <a:schemeClr val="accent2">
                  <a:lumMod val="75000"/>
                </a:schemeClr>
              </a:solidFill>
            </a:endParaRPr>
          </a:p>
        </p:txBody>
      </p:sp>
    </p:spTree>
    <p:extLst>
      <p:ext uri="{BB962C8B-B14F-4D97-AF65-F5344CB8AC3E}">
        <p14:creationId xmlns:p14="http://schemas.microsoft.com/office/powerpoint/2010/main" val="734358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dirty="0">
                <a:solidFill>
                  <a:srgbClr val="5D5D5D"/>
                </a:solidFill>
                <a:latin typeface="Abadi MT Condensed Extra Bold" charset="0"/>
                <a:ea typeface="Abadi MT Condensed Extra Bold" charset="0"/>
                <a:cs typeface="Abadi MT Condensed Extra Bold" charset="0"/>
              </a:rPr>
              <a:t>Conclusion</a:t>
            </a:r>
          </a:p>
        </p:txBody>
      </p:sp>
      <p:sp>
        <p:nvSpPr>
          <p:cNvPr id="3" name="Content Placeholder 2"/>
          <p:cNvSpPr>
            <a:spLocks noGrp="1"/>
          </p:cNvSpPr>
          <p:nvPr>
            <p:ph idx="1"/>
          </p:nvPr>
        </p:nvSpPr>
        <p:spPr>
          <a:xfrm>
            <a:off x="838200" y="1825624"/>
            <a:ext cx="10515600" cy="4745863"/>
          </a:xfrm>
        </p:spPr>
        <p:txBody>
          <a:bodyPr>
            <a:normAutofit/>
          </a:bodyPr>
          <a:lstStyle/>
          <a:p>
            <a:pPr marL="0" lvl="0" indent="0" algn="r">
              <a:spcBef>
                <a:spcPts val="0"/>
              </a:spcBef>
              <a:buNone/>
            </a:pPr>
            <a:r>
              <a:rPr lang="en-GB" sz="2400" b="1" dirty="0" smtClean="0">
                <a:solidFill>
                  <a:srgbClr val="5D5D5D"/>
                </a:solidFill>
              </a:rPr>
              <a:t>Analysis conclusion:</a:t>
            </a:r>
            <a:endParaRPr lang="en-GB" sz="2400" dirty="0" smtClean="0"/>
          </a:p>
          <a:p>
            <a:pPr marL="0" indent="0" algn="just">
              <a:spcBef>
                <a:spcPts val="0"/>
              </a:spcBef>
              <a:buNone/>
            </a:pPr>
            <a:r>
              <a:rPr lang="en-GB" sz="2400" dirty="0" smtClean="0"/>
              <a:t>The dataset generated by our software contains data that can be analysed properly using regression models. We conclude </a:t>
            </a:r>
            <a:r>
              <a:rPr lang="en-GB" sz="2400" dirty="0" smtClean="0"/>
              <a:t>that, </a:t>
            </a:r>
            <a:r>
              <a:rPr lang="en-GB" sz="2400" dirty="0" smtClean="0"/>
              <a:t>given a sufficiently large set of data, </a:t>
            </a:r>
            <a:r>
              <a:rPr lang="en-GB" sz="2400" i="1" dirty="0" err="1" smtClean="0"/>
              <a:t>RapidMiner</a:t>
            </a:r>
            <a:r>
              <a:rPr lang="en-GB" sz="2400" dirty="0" smtClean="0"/>
              <a:t> or other machine learning </a:t>
            </a:r>
            <a:r>
              <a:rPr lang="en-GB" sz="2400" dirty="0" err="1" smtClean="0"/>
              <a:t>softwares</a:t>
            </a:r>
            <a:r>
              <a:rPr lang="en-GB" sz="2400" dirty="0" smtClean="0"/>
              <a:t> </a:t>
            </a:r>
            <a:r>
              <a:rPr lang="en-GB" sz="2400" dirty="0" smtClean="0"/>
              <a:t>could reasonably estimate the output of our software without having to run the actual software.</a:t>
            </a:r>
          </a:p>
          <a:p>
            <a:pPr marL="0" indent="0" algn="just">
              <a:spcBef>
                <a:spcPts val="0"/>
              </a:spcBef>
              <a:buNone/>
            </a:pPr>
            <a:endParaRPr lang="en-GB" sz="2400" dirty="0" smtClean="0"/>
          </a:p>
          <a:p>
            <a:pPr marL="0" lvl="0" indent="0" algn="r">
              <a:spcBef>
                <a:spcPts val="0"/>
              </a:spcBef>
              <a:buNone/>
            </a:pPr>
            <a:r>
              <a:rPr lang="en-GB" sz="2400" b="1" dirty="0" smtClean="0">
                <a:solidFill>
                  <a:srgbClr val="5D5D5D"/>
                </a:solidFill>
              </a:rPr>
              <a:t>Further work:</a:t>
            </a:r>
            <a:endParaRPr lang="en-GB" sz="2400" dirty="0" smtClean="0"/>
          </a:p>
          <a:p>
            <a:pPr marL="0" indent="0" algn="just">
              <a:spcBef>
                <a:spcPts val="0"/>
              </a:spcBef>
              <a:buNone/>
            </a:pPr>
            <a:r>
              <a:rPr lang="en-GB" sz="2400" dirty="0" smtClean="0"/>
              <a:t>For future work, one could analyse other quality indicators of regression models such as different error measurements and correlation coefficients. Another idea would also be to expand the dataset with new columns relating to desired spot types of the car agents, parking lots’ available spot types and seeing how parking lot spots vacancy altered the results as, for this analysis, we considered parking lots had “infinite” capacity.</a:t>
            </a:r>
            <a:endParaRPr lang="en-GB" sz="2400" dirty="0"/>
          </a:p>
        </p:txBody>
      </p:sp>
      <p:sp>
        <p:nvSpPr>
          <p:cNvPr id="4" name="Rectangle 3"/>
          <p:cNvSpPr/>
          <p:nvPr/>
        </p:nvSpPr>
        <p:spPr>
          <a:xfrm>
            <a:off x="8985504" y="1243584"/>
            <a:ext cx="2218944" cy="121920"/>
          </a:xfrm>
          <a:prstGeom prst="rect">
            <a:avLst/>
          </a:prstGeom>
          <a:solidFill>
            <a:srgbClr val="A2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4588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354</TotalTime>
  <Words>1092</Words>
  <Application>Microsoft Macintosh PowerPoint</Application>
  <PresentationFormat>Widescreen</PresentationFormat>
  <Paragraphs>228</Paragraphs>
  <Slides>16</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Abadi MT Condensed Extra Bold</vt:lpstr>
      <vt:lpstr>Andale Mono</vt:lpstr>
      <vt:lpstr>Angsana New</vt:lpstr>
      <vt:lpstr>Calibri</vt:lpstr>
      <vt:lpstr>Calibri Light</vt:lpstr>
      <vt:lpstr>Cambria Math</vt:lpstr>
      <vt:lpstr>Arial</vt:lpstr>
      <vt:lpstr>Office Theme</vt:lpstr>
      <vt:lpstr>PARKING SPOTS ALLOCATION</vt:lpstr>
      <vt:lpstr>Problem Description and Data Analysis</vt:lpstr>
      <vt:lpstr>Performed Experiments</vt:lpstr>
      <vt:lpstr>Gathered Data Statistics</vt:lpstr>
      <vt:lpstr>Gathered Data Statistics</vt:lpstr>
      <vt:lpstr>Gathered Data Statistics</vt:lpstr>
      <vt:lpstr>Data Analysis with RapidMiner</vt:lpstr>
      <vt:lpstr>Data Analysis with RapidMiner</vt:lpstr>
      <vt:lpstr>Conclusion</vt:lpstr>
      <vt:lpstr>PowerPoint Presentation</vt:lpstr>
      <vt:lpstr>RapidMiner Processes</vt:lpstr>
      <vt:lpstr>RapidMiner Processes</vt:lpstr>
      <vt:lpstr>Other Data</vt:lpstr>
      <vt:lpstr>Other Data</vt:lpstr>
      <vt:lpstr>Other Data</vt:lpstr>
      <vt:lpstr>Other Observations</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 Eduarda Santos Cunha</dc:creator>
  <cp:lastModifiedBy>Maria Eduarda Santos Cunha</cp:lastModifiedBy>
  <cp:revision>52</cp:revision>
  <dcterms:created xsi:type="dcterms:W3CDTF">2018-12-06T14:19:26Z</dcterms:created>
  <dcterms:modified xsi:type="dcterms:W3CDTF">2018-12-16T17:56:28Z</dcterms:modified>
</cp:coreProperties>
</file>

<file path=docProps/thumbnail.jpeg>
</file>